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notesSlides/notesSlide11.xml" ContentType="application/vnd.openxmlformats-officedocument.presentationml.notesSlide+xml"/>
  <Override PartName="/ppt/charts/chart7.xml" ContentType="application/vnd.openxmlformats-officedocument.drawingml.chart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4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1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13.xml" ContentType="application/vnd.openxmlformats-officedocument.presentationml.notesSlide+xml"/>
  <Override PartName="/ppt/charts/chart16.xml" ContentType="application/vnd.openxmlformats-officedocument.drawingml.chart+xml"/>
  <Override PartName="/ppt/drawings/drawing5.xml" ContentType="application/vnd.openxmlformats-officedocument.drawingml.chartshapes+xml"/>
  <Override PartName="/ppt/charts/chart17.xml" ContentType="application/vnd.openxmlformats-officedocument.drawingml.chart+xml"/>
  <Override PartName="/ppt/notesSlides/notesSlide14.xml" ContentType="application/vnd.openxmlformats-officedocument.presentationml.notesSlide+xml"/>
  <Override PartName="/ppt/charts/chart18.xml" ContentType="application/vnd.openxmlformats-officedocument.drawingml.chart+xml"/>
  <Override PartName="/ppt/notesSlides/notesSlide15.xml" ContentType="application/vnd.openxmlformats-officedocument.presentationml.notesSlide+xml"/>
  <Override PartName="/ppt/charts/chart19.xml" ContentType="application/vnd.openxmlformats-officedocument.drawingml.chart+xml"/>
  <Override PartName="/ppt/notesSlides/notesSlide16.xml" ContentType="application/vnd.openxmlformats-officedocument.presentationml.notesSlide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54"/>
  </p:notesMasterIdLst>
  <p:handoutMasterIdLst>
    <p:handoutMasterId r:id="rId55"/>
  </p:handoutMasterIdLst>
  <p:sldIdLst>
    <p:sldId id="256" r:id="rId2"/>
    <p:sldId id="293" r:id="rId3"/>
    <p:sldId id="437" r:id="rId4"/>
    <p:sldId id="438" r:id="rId5"/>
    <p:sldId id="439" r:id="rId6"/>
    <p:sldId id="440" r:id="rId7"/>
    <p:sldId id="441" r:id="rId8"/>
    <p:sldId id="442" r:id="rId9"/>
    <p:sldId id="443" r:id="rId10"/>
    <p:sldId id="450" r:id="rId11"/>
    <p:sldId id="444" r:id="rId12"/>
    <p:sldId id="445" r:id="rId13"/>
    <p:sldId id="402" r:id="rId14"/>
    <p:sldId id="446" r:id="rId15"/>
    <p:sldId id="447" r:id="rId16"/>
    <p:sldId id="448" r:id="rId17"/>
    <p:sldId id="403" r:id="rId18"/>
    <p:sldId id="404" r:id="rId19"/>
    <p:sldId id="449" r:id="rId20"/>
    <p:sldId id="405" r:id="rId21"/>
    <p:sldId id="406" r:id="rId22"/>
    <p:sldId id="307" r:id="rId23"/>
    <p:sldId id="332" r:id="rId24"/>
    <p:sldId id="333" r:id="rId25"/>
    <p:sldId id="334" r:id="rId26"/>
    <p:sldId id="335" r:id="rId27"/>
    <p:sldId id="308" r:id="rId28"/>
    <p:sldId id="336" r:id="rId29"/>
    <p:sldId id="337" r:id="rId30"/>
    <p:sldId id="360" r:id="rId31"/>
    <p:sldId id="378" r:id="rId32"/>
    <p:sldId id="428" r:id="rId33"/>
    <p:sldId id="379" r:id="rId34"/>
    <p:sldId id="424" r:id="rId35"/>
    <p:sldId id="387" r:id="rId36"/>
    <p:sldId id="431" r:id="rId37"/>
    <p:sldId id="361" r:id="rId38"/>
    <p:sldId id="426" r:id="rId39"/>
    <p:sldId id="409" r:id="rId40"/>
    <p:sldId id="451" r:id="rId41"/>
    <p:sldId id="427" r:id="rId42"/>
    <p:sldId id="388" r:id="rId43"/>
    <p:sldId id="331" r:id="rId44"/>
    <p:sldId id="397" r:id="rId45"/>
    <p:sldId id="396" r:id="rId46"/>
    <p:sldId id="389" r:id="rId47"/>
    <p:sldId id="390" r:id="rId48"/>
    <p:sldId id="395" r:id="rId49"/>
    <p:sldId id="394" r:id="rId50"/>
    <p:sldId id="365" r:id="rId51"/>
    <p:sldId id="366" r:id="rId52"/>
    <p:sldId id="371" r:id="rId53"/>
  </p:sldIdLst>
  <p:sldSz cx="12192000" cy="6858000"/>
  <p:notesSz cx="6797675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63" autoAdjust="0"/>
    <p:restoredTop sz="90236" autoAdjust="0"/>
  </p:normalViewPr>
  <p:slideViewPr>
    <p:cSldViewPr snapToGrid="0" snapToObjects="1" showGuides="1">
      <p:cViewPr>
        <p:scale>
          <a:sx n="75" d="100"/>
          <a:sy n="75" d="100"/>
        </p:scale>
        <p:origin x="-1890" y="-7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93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Microsoft_Excel_Worksheet17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nar\r09sameign\Opinber%20fj&#225;rm&#225;l\Tryggingagj&#246;ld\Tryggingagj&#246;ld_&#254;r&#243;un_2000-2018-5%20SHH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arnar\r09-fjarlask\Rikisfjarmal\Fjarlog\Utgjaldarammar%20A-hluta%20og%20tillogur\10-Samg&#246;ngu-%20og%20sveitarstj&#243;rnarr&#225;&#240;uneyti\2019\Vegaframkv&#230;mdir%201998-2023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Framlög til fjárfestingar í útgjaldarömmum málefnasviða</a:t>
            </a:r>
          </a:p>
        </c:rich>
      </c:tx>
      <c:layout>
        <c:manualLayout>
          <c:xMode val="edge"/>
          <c:yMode val="edge"/>
          <c:x val="0.14658321030183727"/>
          <c:y val="8.3576048362673323E-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029374665545449E-2"/>
          <c:y val="0.27394457367149566"/>
          <c:w val="0.85830451788447371"/>
          <c:h val="0.578579406739034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Fjárfesting 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tx2">
                  <a:lumMod val="20000"/>
                  <a:lumOff val="80000"/>
                </a:schemeClr>
              </a:solidFill>
            </c:spPr>
          </c:dPt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46.680999999999884</c:v>
                </c:pt>
                <c:pt idx="1">
                  <c:v>53.710399999999794</c:v>
                </c:pt>
                <c:pt idx="2">
                  <c:v>66.077312999999734</c:v>
                </c:pt>
                <c:pt idx="3">
                  <c:v>70.84895900000015</c:v>
                </c:pt>
                <c:pt idx="4">
                  <c:v>76.062680999999984</c:v>
                </c:pt>
                <c:pt idx="5">
                  <c:v>64.2434319999998</c:v>
                </c:pt>
                <c:pt idx="6">
                  <c:v>61.175732999999894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E2-4EAA-9E45-FF17E4F2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624768"/>
        <c:axId val="284626304"/>
      </c:barChart>
      <c:catAx>
        <c:axId val="2846247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284626304"/>
        <c:crosses val="autoZero"/>
        <c:auto val="1"/>
        <c:lblAlgn val="ctr"/>
        <c:lblOffset val="100"/>
        <c:tickLblSkip val="1"/>
        <c:noMultiLvlLbl val="0"/>
      </c:catAx>
      <c:valAx>
        <c:axId val="28462630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ma.kr.</a:t>
                </a:r>
              </a:p>
            </c:rich>
          </c:tx>
          <c:layout>
            <c:manualLayout>
              <c:xMode val="edge"/>
              <c:yMode val="edge"/>
              <c:x val="0"/>
              <c:y val="0.1780177719411867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284624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512021252197844"/>
          <c:y val="0.14658395353689924"/>
          <c:w val="0.8341699793593762"/>
          <c:h val="0.568046088273708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Húsnæðisverð að raunvirði</c:v>
                </c:pt>
              </c:strCache>
            </c:strRef>
          </c:tx>
          <c:marker>
            <c:symbol val="none"/>
          </c:marker>
          <c:cat>
            <c:strRef>
              <c:f>Sheet1!$A$2:$A$171</c:f>
              <c:strCache>
                <c:ptCount val="169"/>
                <c:pt idx="0">
                  <c:v>2004</c:v>
                </c:pt>
                <c:pt idx="12">
                  <c:v>2005</c:v>
                </c:pt>
                <c:pt idx="24">
                  <c:v>2006</c:v>
                </c:pt>
                <c:pt idx="36">
                  <c:v>2007</c:v>
                </c:pt>
                <c:pt idx="48">
                  <c:v>2008</c:v>
                </c:pt>
                <c:pt idx="60">
                  <c:v>2009</c:v>
                </c:pt>
                <c:pt idx="72">
                  <c:v>2010</c:v>
                </c:pt>
                <c:pt idx="84">
                  <c:v>2011</c:v>
                </c:pt>
                <c:pt idx="96">
                  <c:v>2012</c:v>
                </c:pt>
                <c:pt idx="108">
                  <c:v>2013</c:v>
                </c:pt>
                <c:pt idx="120">
                  <c:v>2014</c:v>
                </c:pt>
                <c:pt idx="132">
                  <c:v>2015</c:v>
                </c:pt>
                <c:pt idx="144">
                  <c:v>2016</c:v>
                </c:pt>
                <c:pt idx="156">
                  <c:v>2017</c:v>
                </c:pt>
                <c:pt idx="168">
                  <c:v>2018</c:v>
                </c:pt>
              </c:strCache>
            </c:strRef>
          </c:cat>
          <c:val>
            <c:numRef>
              <c:f>Sheet1!$B$2:$B$171</c:f>
              <c:numCache>
                <c:formatCode>0.0</c:formatCode>
                <c:ptCount val="170"/>
                <c:pt idx="0">
                  <c:v>100</c:v>
                </c:pt>
                <c:pt idx="1">
                  <c:v>100.59612814768083</c:v>
                </c:pt>
                <c:pt idx="2">
                  <c:v>99.969918368193277</c:v>
                </c:pt>
                <c:pt idx="3">
                  <c:v>100.85146706536793</c:v>
                </c:pt>
                <c:pt idx="4">
                  <c:v>102.52462913884438</c:v>
                </c:pt>
                <c:pt idx="5">
                  <c:v>104.12164530508585</c:v>
                </c:pt>
                <c:pt idx="6">
                  <c:v>105.38168997281412</c:v>
                </c:pt>
                <c:pt idx="7">
                  <c:v>106.66375105305646</c:v>
                </c:pt>
                <c:pt idx="8">
                  <c:v>106.67999359062105</c:v>
                </c:pt>
                <c:pt idx="9">
                  <c:v>107.67271640321871</c:v>
                </c:pt>
                <c:pt idx="10">
                  <c:v>109.04664629687967</c:v>
                </c:pt>
                <c:pt idx="11">
                  <c:v>110.5177975340834</c:v>
                </c:pt>
                <c:pt idx="12">
                  <c:v>114.26220380998888</c:v>
                </c:pt>
                <c:pt idx="13">
                  <c:v>117.90592238146398</c:v>
                </c:pt>
                <c:pt idx="14">
                  <c:v>121.62371894111824</c:v>
                </c:pt>
                <c:pt idx="15">
                  <c:v>127.52319545263109</c:v>
                </c:pt>
                <c:pt idx="16">
                  <c:v>131.02399147964928</c:v>
                </c:pt>
                <c:pt idx="17">
                  <c:v>134.71535026801973</c:v>
                </c:pt>
                <c:pt idx="18">
                  <c:v>137.44470885817762</c:v>
                </c:pt>
                <c:pt idx="19">
                  <c:v>140.90026923483623</c:v>
                </c:pt>
                <c:pt idx="20">
                  <c:v>140.39266025934245</c:v>
                </c:pt>
                <c:pt idx="21">
                  <c:v>141.80113496175673</c:v>
                </c:pt>
                <c:pt idx="22">
                  <c:v>143.99285066817157</c:v>
                </c:pt>
                <c:pt idx="23">
                  <c:v>144.75691697082618</c:v>
                </c:pt>
                <c:pt idx="24">
                  <c:v>147.79724801882617</c:v>
                </c:pt>
                <c:pt idx="25">
                  <c:v>149.04491451883163</c:v>
                </c:pt>
                <c:pt idx="26">
                  <c:v>148.8160723157884</c:v>
                </c:pt>
                <c:pt idx="27">
                  <c:v>149.35177512947098</c:v>
                </c:pt>
                <c:pt idx="28">
                  <c:v>149.32007948109916</c:v>
                </c:pt>
                <c:pt idx="29">
                  <c:v>148.80055177982641</c:v>
                </c:pt>
                <c:pt idx="30">
                  <c:v>149.76103663495721</c:v>
                </c:pt>
                <c:pt idx="31">
                  <c:v>148.58080171012705</c:v>
                </c:pt>
                <c:pt idx="32">
                  <c:v>147.7396357963348</c:v>
                </c:pt>
                <c:pt idx="33">
                  <c:v>147.63433769653076</c:v>
                </c:pt>
                <c:pt idx="34">
                  <c:v>148.19936857052224</c:v>
                </c:pt>
                <c:pt idx="35">
                  <c:v>147.79241378268554</c:v>
                </c:pt>
                <c:pt idx="36">
                  <c:v>146.52777924461748</c:v>
                </c:pt>
                <c:pt idx="37">
                  <c:v>148.89877890876986</c:v>
                </c:pt>
                <c:pt idx="38">
                  <c:v>151.68771183139199</c:v>
                </c:pt>
                <c:pt idx="39">
                  <c:v>154.92224941964602</c:v>
                </c:pt>
                <c:pt idx="40">
                  <c:v>155.0138322899241</c:v>
                </c:pt>
                <c:pt idx="41">
                  <c:v>157.46632304740425</c:v>
                </c:pt>
                <c:pt idx="42">
                  <c:v>160.15880273645448</c:v>
                </c:pt>
                <c:pt idx="43">
                  <c:v>162.78191513466973</c:v>
                </c:pt>
                <c:pt idx="44">
                  <c:v>164.56377931870034</c:v>
                </c:pt>
                <c:pt idx="45">
                  <c:v>164.77005372422161</c:v>
                </c:pt>
                <c:pt idx="46">
                  <c:v>166.57249987920372</c:v>
                </c:pt>
                <c:pt idx="47">
                  <c:v>165.77661027189265</c:v>
                </c:pt>
                <c:pt idx="48">
                  <c:v>166.43802288993547</c:v>
                </c:pt>
                <c:pt idx="49">
                  <c:v>164.34784224753673</c:v>
                </c:pt>
                <c:pt idx="50">
                  <c:v>162.44763646278997</c:v>
                </c:pt>
                <c:pt idx="51">
                  <c:v>155.81819819147046</c:v>
                </c:pt>
                <c:pt idx="52">
                  <c:v>152.26470212664648</c:v>
                </c:pt>
                <c:pt idx="53">
                  <c:v>150.63399267426789</c:v>
                </c:pt>
                <c:pt idx="54">
                  <c:v>150.35002884436625</c:v>
                </c:pt>
                <c:pt idx="55">
                  <c:v>148.06458653608914</c:v>
                </c:pt>
                <c:pt idx="56">
                  <c:v>145.01432349195878</c:v>
                </c:pt>
                <c:pt idx="57">
                  <c:v>138.71406155904396</c:v>
                </c:pt>
                <c:pt idx="58">
                  <c:v>136.31439246279123</c:v>
                </c:pt>
                <c:pt idx="59">
                  <c:v>133.63962435111179</c:v>
                </c:pt>
                <c:pt idx="60">
                  <c:v>132.85130536958974</c:v>
                </c:pt>
                <c:pt idx="61">
                  <c:v>127.3366148132064</c:v>
                </c:pt>
                <c:pt idx="62">
                  <c:v>120.94612884139522</c:v>
                </c:pt>
                <c:pt idx="63">
                  <c:v>118.33708022108854</c:v>
                </c:pt>
                <c:pt idx="64">
                  <c:v>118.22952803540372</c:v>
                </c:pt>
                <c:pt idx="65">
                  <c:v>115.45968111286707</c:v>
                </c:pt>
                <c:pt idx="66">
                  <c:v>112.09893578196342</c:v>
                </c:pt>
                <c:pt idx="67">
                  <c:v>110.83309443343954</c:v>
                </c:pt>
                <c:pt idx="68">
                  <c:v>111.15264550722989</c:v>
                </c:pt>
                <c:pt idx="69">
                  <c:v>111.84831063595333</c:v>
                </c:pt>
                <c:pt idx="70">
                  <c:v>110.78213668887244</c:v>
                </c:pt>
                <c:pt idx="71">
                  <c:v>110.04424501465704</c:v>
                </c:pt>
                <c:pt idx="72">
                  <c:v>107.06098471663597</c:v>
                </c:pt>
                <c:pt idx="73">
                  <c:v>106.04218837551971</c:v>
                </c:pt>
                <c:pt idx="74">
                  <c:v>103.16186254668987</c:v>
                </c:pt>
                <c:pt idx="75">
                  <c:v>103.03792563466331</c:v>
                </c:pt>
                <c:pt idx="76">
                  <c:v>104.31798786799257</c:v>
                </c:pt>
                <c:pt idx="77">
                  <c:v>105.56773060158217</c:v>
                </c:pt>
                <c:pt idx="78">
                  <c:v>105.86529272931101</c:v>
                </c:pt>
                <c:pt idx="79">
                  <c:v>105.22536381349556</c:v>
                </c:pt>
                <c:pt idx="80">
                  <c:v>104.88810303204203</c:v>
                </c:pt>
                <c:pt idx="81">
                  <c:v>105.09487427904683</c:v>
                </c:pt>
                <c:pt idx="82">
                  <c:v>105.43403353837516</c:v>
                </c:pt>
                <c:pt idx="83">
                  <c:v>104.88643499384231</c:v>
                </c:pt>
                <c:pt idx="84">
                  <c:v>103.85225151315998</c:v>
                </c:pt>
                <c:pt idx="85">
                  <c:v>104.51682304579997</c:v>
                </c:pt>
                <c:pt idx="86">
                  <c:v>104.3336709759853</c:v>
                </c:pt>
                <c:pt idx="87">
                  <c:v>105.19948830716203</c:v>
                </c:pt>
                <c:pt idx="88">
                  <c:v>104.85399559515353</c:v>
                </c:pt>
                <c:pt idx="89">
                  <c:v>105.17699669837643</c:v>
                </c:pt>
                <c:pt idx="90">
                  <c:v>106.79594977550516</c:v>
                </c:pt>
                <c:pt idx="91">
                  <c:v>106.27356135851139</c:v>
                </c:pt>
                <c:pt idx="92">
                  <c:v>106.03302613007497</c:v>
                </c:pt>
                <c:pt idx="93">
                  <c:v>106.39637812680613</c:v>
                </c:pt>
                <c:pt idx="94">
                  <c:v>107.93962028371067</c:v>
                </c:pt>
                <c:pt idx="95">
                  <c:v>108.3283896088072</c:v>
                </c:pt>
                <c:pt idx="96">
                  <c:v>108.76874174768359</c:v>
                </c:pt>
                <c:pt idx="97">
                  <c:v>106.88640269860083</c:v>
                </c:pt>
                <c:pt idx="98">
                  <c:v>105.43311891578642</c:v>
                </c:pt>
                <c:pt idx="99">
                  <c:v>106.23325307252189</c:v>
                </c:pt>
                <c:pt idx="100">
                  <c:v>107.10794055926002</c:v>
                </c:pt>
                <c:pt idx="101">
                  <c:v>107.29018596581895</c:v>
                </c:pt>
                <c:pt idx="102">
                  <c:v>108.94507552064361</c:v>
                </c:pt>
                <c:pt idx="103">
                  <c:v>108.72298916677444</c:v>
                </c:pt>
                <c:pt idx="104">
                  <c:v>108.14585391991558</c:v>
                </c:pt>
                <c:pt idx="105">
                  <c:v>106.85358931348846</c:v>
                </c:pt>
                <c:pt idx="106">
                  <c:v>107.07014071376943</c:v>
                </c:pt>
                <c:pt idx="107">
                  <c:v>108.07978088913086</c:v>
                </c:pt>
                <c:pt idx="108">
                  <c:v>107.42204324334949</c:v>
                </c:pt>
                <c:pt idx="109">
                  <c:v>105.75043974306503</c:v>
                </c:pt>
                <c:pt idx="110">
                  <c:v>105.5887830198909</c:v>
                </c:pt>
                <c:pt idx="111">
                  <c:v>107.67345428178673</c:v>
                </c:pt>
                <c:pt idx="112">
                  <c:v>108.54554358935266</c:v>
                </c:pt>
                <c:pt idx="113">
                  <c:v>108.84007179264984</c:v>
                </c:pt>
                <c:pt idx="114">
                  <c:v>111.03700356775791</c:v>
                </c:pt>
                <c:pt idx="115">
                  <c:v>111.10663861753318</c:v>
                </c:pt>
                <c:pt idx="116">
                  <c:v>110.61351852039624</c:v>
                </c:pt>
                <c:pt idx="117">
                  <c:v>110.83841412686529</c:v>
                </c:pt>
                <c:pt idx="118">
                  <c:v>112.2143011935955</c:v>
                </c:pt>
                <c:pt idx="119">
                  <c:v>113.735020827497</c:v>
                </c:pt>
                <c:pt idx="120">
                  <c:v>115.66334194527872</c:v>
                </c:pt>
                <c:pt idx="121">
                  <c:v>114.45710754383379</c:v>
                </c:pt>
                <c:pt idx="122">
                  <c:v>114.91057659832384</c:v>
                </c:pt>
                <c:pt idx="123">
                  <c:v>116.5310581761359</c:v>
                </c:pt>
                <c:pt idx="124">
                  <c:v>117.71126957502256</c:v>
                </c:pt>
                <c:pt idx="125">
                  <c:v>116.8144134980125</c:v>
                </c:pt>
                <c:pt idx="126">
                  <c:v>117.12132121833402</c:v>
                </c:pt>
                <c:pt idx="127">
                  <c:v>117.58405952533067</c:v>
                </c:pt>
                <c:pt idx="128">
                  <c:v>119.72701732372076</c:v>
                </c:pt>
                <c:pt idx="129">
                  <c:v>120.45248237507894</c:v>
                </c:pt>
                <c:pt idx="130">
                  <c:v>120.80715973443387</c:v>
                </c:pt>
                <c:pt idx="131">
                  <c:v>121.12142816782378</c:v>
                </c:pt>
                <c:pt idx="132">
                  <c:v>124.24563891236595</c:v>
                </c:pt>
                <c:pt idx="133">
                  <c:v>124.99078068933591</c:v>
                </c:pt>
                <c:pt idx="134">
                  <c:v>125.82766208136728</c:v>
                </c:pt>
                <c:pt idx="135">
                  <c:v>126.64616106557776</c:v>
                </c:pt>
                <c:pt idx="136">
                  <c:v>126.30503689023666</c:v>
                </c:pt>
                <c:pt idx="137">
                  <c:v>125.77750878211762</c:v>
                </c:pt>
                <c:pt idx="138">
                  <c:v>126.83066615647962</c:v>
                </c:pt>
                <c:pt idx="139">
                  <c:v>126.57059758844817</c:v>
                </c:pt>
                <c:pt idx="140">
                  <c:v>127.74199622721416</c:v>
                </c:pt>
                <c:pt idx="141">
                  <c:v>129.54812835720162</c:v>
                </c:pt>
                <c:pt idx="142">
                  <c:v>131.39766225207916</c:v>
                </c:pt>
                <c:pt idx="143">
                  <c:v>131.57827806326156</c:v>
                </c:pt>
                <c:pt idx="144">
                  <c:v>134.05034593979113</c:v>
                </c:pt>
                <c:pt idx="145">
                  <c:v>134.56531668053631</c:v>
                </c:pt>
                <c:pt idx="146">
                  <c:v>134.03771524398414</c:v>
                </c:pt>
                <c:pt idx="147">
                  <c:v>134.5311445540784</c:v>
                </c:pt>
                <c:pt idx="148">
                  <c:v>135.13582661708236</c:v>
                </c:pt>
                <c:pt idx="149">
                  <c:v>135.91816393608397</c:v>
                </c:pt>
                <c:pt idx="150">
                  <c:v>137.93215276375898</c:v>
                </c:pt>
                <c:pt idx="151">
                  <c:v>139.89562633068962</c:v>
                </c:pt>
                <c:pt idx="152">
                  <c:v>144.77751339811871</c:v>
                </c:pt>
                <c:pt idx="153">
                  <c:v>146.73725041928623</c:v>
                </c:pt>
                <c:pt idx="154">
                  <c:v>149.4038195736687</c:v>
                </c:pt>
                <c:pt idx="155">
                  <c:v>152.08212347586232</c:v>
                </c:pt>
                <c:pt idx="156">
                  <c:v>155.85162193716761</c:v>
                </c:pt>
                <c:pt idx="157">
                  <c:v>157.65805232855291</c:v>
                </c:pt>
                <c:pt idx="158">
                  <c:v>160.75080086084461</c:v>
                </c:pt>
                <c:pt idx="159">
                  <c:v>165.02011417340134</c:v>
                </c:pt>
                <c:pt idx="160">
                  <c:v>169.86022661041508</c:v>
                </c:pt>
                <c:pt idx="161">
                  <c:v>172.67376305404179</c:v>
                </c:pt>
                <c:pt idx="162">
                  <c:v>176.69433291842958</c:v>
                </c:pt>
                <c:pt idx="163">
                  <c:v>177.36666669875132</c:v>
                </c:pt>
                <c:pt idx="164">
                  <c:v>179.94518293286356</c:v>
                </c:pt>
                <c:pt idx="165">
                  <c:v>178.48233133207225</c:v>
                </c:pt>
                <c:pt idx="166">
                  <c:v>180.70579141831436</c:v>
                </c:pt>
                <c:pt idx="167">
                  <c:v>177.64973005759563</c:v>
                </c:pt>
                <c:pt idx="168">
                  <c:v>180.1794793389258</c:v>
                </c:pt>
                <c:pt idx="169">
                  <c:v>180.482922456658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3D8-4CE4-8B62-DA1BB8119EB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Húsnæðisverð/Kaupmáttur</c:v>
                </c:pt>
              </c:strCache>
            </c:strRef>
          </c:tx>
          <c:marker>
            <c:symbol val="none"/>
          </c:marker>
          <c:cat>
            <c:strRef>
              <c:f>Sheet1!$A$2:$A$171</c:f>
              <c:strCache>
                <c:ptCount val="169"/>
                <c:pt idx="0">
                  <c:v>2004</c:v>
                </c:pt>
                <c:pt idx="12">
                  <c:v>2005</c:v>
                </c:pt>
                <c:pt idx="24">
                  <c:v>2006</c:v>
                </c:pt>
                <c:pt idx="36">
                  <c:v>2007</c:v>
                </c:pt>
                <c:pt idx="48">
                  <c:v>2008</c:v>
                </c:pt>
                <c:pt idx="60">
                  <c:v>2009</c:v>
                </c:pt>
                <c:pt idx="72">
                  <c:v>2010</c:v>
                </c:pt>
                <c:pt idx="84">
                  <c:v>2011</c:v>
                </c:pt>
                <c:pt idx="96">
                  <c:v>2012</c:v>
                </c:pt>
                <c:pt idx="108">
                  <c:v>2013</c:v>
                </c:pt>
                <c:pt idx="120">
                  <c:v>2014</c:v>
                </c:pt>
                <c:pt idx="132">
                  <c:v>2015</c:v>
                </c:pt>
                <c:pt idx="144">
                  <c:v>2016</c:v>
                </c:pt>
                <c:pt idx="156">
                  <c:v>2017</c:v>
                </c:pt>
                <c:pt idx="168">
                  <c:v>2018</c:v>
                </c:pt>
              </c:strCache>
            </c:strRef>
          </c:cat>
          <c:val>
            <c:numRef>
              <c:f>Sheet1!$C$2:$C$171</c:f>
              <c:numCache>
                <c:formatCode>0.0</c:formatCode>
                <c:ptCount val="170"/>
                <c:pt idx="0">
                  <c:v>100</c:v>
                </c:pt>
                <c:pt idx="1">
                  <c:v>100.5041755625367</c:v>
                </c:pt>
                <c:pt idx="2">
                  <c:v>99.87853818686952</c:v>
                </c:pt>
                <c:pt idx="3">
                  <c:v>101.12903991050197</c:v>
                </c:pt>
                <c:pt idx="4">
                  <c:v>102.80680701720817</c:v>
                </c:pt>
                <c:pt idx="5">
                  <c:v>103.93146878398068</c:v>
                </c:pt>
                <c:pt idx="6">
                  <c:v>104.80635772546481</c:v>
                </c:pt>
                <c:pt idx="7">
                  <c:v>106.08141938215714</c:v>
                </c:pt>
                <c:pt idx="8">
                  <c:v>106.48514428725919</c:v>
                </c:pt>
                <c:pt idx="9">
                  <c:v>107.67271640321871</c:v>
                </c:pt>
                <c:pt idx="10">
                  <c:v>109.14650586308558</c:v>
                </c:pt>
                <c:pt idx="11">
                  <c:v>110.2152853145558</c:v>
                </c:pt>
                <c:pt idx="12">
                  <c:v>111.60731793057894</c:v>
                </c:pt>
                <c:pt idx="13">
                  <c:v>115.37258116646385</c:v>
                </c:pt>
                <c:pt idx="14">
                  <c:v>119.11713691993032</c:v>
                </c:pt>
                <c:pt idx="15">
                  <c:v>124.11652059637201</c:v>
                </c:pt>
                <c:pt idx="16">
                  <c:v>126.84607855381458</c:v>
                </c:pt>
                <c:pt idx="17">
                  <c:v>130.4197323675337</c:v>
                </c:pt>
                <c:pt idx="18">
                  <c:v>132.70942295228633</c:v>
                </c:pt>
                <c:pt idx="19">
                  <c:v>136.77086525193249</c:v>
                </c:pt>
                <c:pt idx="20">
                  <c:v>137.25328950220154</c:v>
                </c:pt>
                <c:pt idx="21">
                  <c:v>138.63026879534894</c:v>
                </c:pt>
                <c:pt idx="22">
                  <c:v>140.02151759814191</c:v>
                </c:pt>
                <c:pt idx="23">
                  <c:v>140.38980501252263</c:v>
                </c:pt>
                <c:pt idx="24">
                  <c:v>139.02099146693371</c:v>
                </c:pt>
                <c:pt idx="25">
                  <c:v>140.0740254248349</c:v>
                </c:pt>
                <c:pt idx="26">
                  <c:v>140.94971147413926</c:v>
                </c:pt>
                <c:pt idx="27">
                  <c:v>142.81845163299369</c:v>
                </c:pt>
                <c:pt idx="28">
                  <c:v>143.28959339143228</c:v>
                </c:pt>
                <c:pt idx="29">
                  <c:v>143.29427585493414</c:v>
                </c:pt>
                <c:pt idx="30">
                  <c:v>142.33809829739846</c:v>
                </c:pt>
                <c:pt idx="31">
                  <c:v>140.97119467809796</c:v>
                </c:pt>
                <c:pt idx="32">
                  <c:v>140.05153679565822</c:v>
                </c:pt>
                <c:pt idx="33">
                  <c:v>139.34743618506747</c:v>
                </c:pt>
                <c:pt idx="34">
                  <c:v>139.63957745481105</c:v>
                </c:pt>
                <c:pt idx="35">
                  <c:v>139.49663926120493</c:v>
                </c:pt>
                <c:pt idx="36">
                  <c:v>134.02080561871705</c:v>
                </c:pt>
                <c:pt idx="37">
                  <c:v>135.96187581226852</c:v>
                </c:pt>
                <c:pt idx="38">
                  <c:v>138.27745540593114</c:v>
                </c:pt>
                <c:pt idx="39">
                  <c:v>141.5802831234725</c:v>
                </c:pt>
                <c:pt idx="40">
                  <c:v>141.66397884020657</c:v>
                </c:pt>
                <c:pt idx="41">
                  <c:v>143.42557590901069</c:v>
                </c:pt>
                <c:pt idx="42">
                  <c:v>145.75651239878829</c:v>
                </c:pt>
                <c:pt idx="43">
                  <c:v>148.51471889999502</c:v>
                </c:pt>
                <c:pt idx="44">
                  <c:v>150.5173312094891</c:v>
                </c:pt>
                <c:pt idx="45">
                  <c:v>150.95864938857858</c:v>
                </c:pt>
                <c:pt idx="46">
                  <c:v>152.99474148568879</c:v>
                </c:pt>
                <c:pt idx="47">
                  <c:v>152.64855520402583</c:v>
                </c:pt>
                <c:pt idx="48">
                  <c:v>151.34505741988306</c:v>
                </c:pt>
                <c:pt idx="49">
                  <c:v>150.31982558707753</c:v>
                </c:pt>
                <c:pt idx="50">
                  <c:v>148.95576061562872</c:v>
                </c:pt>
                <c:pt idx="51">
                  <c:v>146.43963080247394</c:v>
                </c:pt>
                <c:pt idx="52">
                  <c:v>144.46642311147968</c:v>
                </c:pt>
                <c:pt idx="53">
                  <c:v>142.42470068596435</c:v>
                </c:pt>
                <c:pt idx="54">
                  <c:v>142.40258364548725</c:v>
                </c:pt>
                <c:pt idx="55">
                  <c:v>140.84820982066617</c:v>
                </c:pt>
                <c:pt idx="56">
                  <c:v>138.42852015433272</c:v>
                </c:pt>
                <c:pt idx="57">
                  <c:v>134.88831786835857</c:v>
                </c:pt>
                <c:pt idx="58">
                  <c:v>135.57018285880875</c:v>
                </c:pt>
                <c:pt idx="59">
                  <c:v>134.00743983097726</c:v>
                </c:pt>
                <c:pt idx="60">
                  <c:v>133.21695116418496</c:v>
                </c:pt>
                <c:pt idx="61">
                  <c:v>128.39383762992119</c:v>
                </c:pt>
                <c:pt idx="62">
                  <c:v>121.05688536963825</c:v>
                </c:pt>
                <c:pt idx="63">
                  <c:v>119.20961168815647</c:v>
                </c:pt>
                <c:pt idx="64">
                  <c:v>120.20918524901978</c:v>
                </c:pt>
                <c:pt idx="65">
                  <c:v>118.829973122753</c:v>
                </c:pt>
                <c:pt idx="66">
                  <c:v>115.15426391887782</c:v>
                </c:pt>
                <c:pt idx="67">
                  <c:v>114.3914751801222</c:v>
                </c:pt>
                <c:pt idx="68">
                  <c:v>115.37496822355391</c:v>
                </c:pt>
                <c:pt idx="69">
                  <c:v>116.98584069387272</c:v>
                </c:pt>
                <c:pt idx="70">
                  <c:v>115.09969144575814</c:v>
                </c:pt>
                <c:pt idx="71">
                  <c:v>114.55081885811443</c:v>
                </c:pt>
                <c:pt idx="72">
                  <c:v>110.91720975856221</c:v>
                </c:pt>
                <c:pt idx="73">
                  <c:v>110.59552661683496</c:v>
                </c:pt>
                <c:pt idx="74">
                  <c:v>108.10730178670379</c:v>
                </c:pt>
                <c:pt idx="75">
                  <c:v>108.0810486743637</c:v>
                </c:pt>
                <c:pt idx="76">
                  <c:v>109.73971197277754</c:v>
                </c:pt>
                <c:pt idx="77">
                  <c:v>108.24158494139711</c:v>
                </c:pt>
                <c:pt idx="78">
                  <c:v>107.5378856441793</c:v>
                </c:pt>
                <c:pt idx="79">
                  <c:v>107.08689259604343</c:v>
                </c:pt>
                <c:pt idx="80">
                  <c:v>106.4463292609303</c:v>
                </c:pt>
                <c:pt idx="81">
                  <c:v>107.15363580876695</c:v>
                </c:pt>
                <c:pt idx="82">
                  <c:v>107.39925317562353</c:v>
                </c:pt>
                <c:pt idx="83">
                  <c:v>106.94111329129629</c:v>
                </c:pt>
                <c:pt idx="84">
                  <c:v>104.90805074296105</c:v>
                </c:pt>
                <c:pt idx="85">
                  <c:v>106.663760587357</c:v>
                </c:pt>
                <c:pt idx="86">
                  <c:v>107.17735185784956</c:v>
                </c:pt>
                <c:pt idx="87">
                  <c:v>108.78244155130376</c:v>
                </c:pt>
                <c:pt idx="88">
                  <c:v>108.22041282861454</c:v>
                </c:pt>
                <c:pt idx="89">
                  <c:v>104.98489259481775</c:v>
                </c:pt>
                <c:pt idx="90">
                  <c:v>105.63617475531868</c:v>
                </c:pt>
                <c:pt idx="91">
                  <c:v>105.31006578862461</c:v>
                </c:pt>
                <c:pt idx="92">
                  <c:v>104.88153625354929</c:v>
                </c:pt>
                <c:pt idx="93">
                  <c:v>104.8613537354365</c:v>
                </c:pt>
                <c:pt idx="94">
                  <c:v>106.09532821051776</c:v>
                </c:pt>
                <c:pt idx="95">
                  <c:v>106.5732941876024</c:v>
                </c:pt>
                <c:pt idx="96">
                  <c:v>107.29624073124384</c:v>
                </c:pt>
                <c:pt idx="97">
                  <c:v>104.30967691925956</c:v>
                </c:pt>
                <c:pt idx="98">
                  <c:v>102.79964226133325</c:v>
                </c:pt>
                <c:pt idx="99">
                  <c:v>104.51210225766555</c:v>
                </c:pt>
                <c:pt idx="100">
                  <c:v>104.99460002804592</c:v>
                </c:pt>
                <c:pt idx="101">
                  <c:v>105.64700293751361</c:v>
                </c:pt>
                <c:pt idx="102">
                  <c:v>106.31872102148525</c:v>
                </c:pt>
                <c:pt idx="103">
                  <c:v>105.91285843073481</c:v>
                </c:pt>
                <c:pt idx="104">
                  <c:v>105.53876637006047</c:v>
                </c:pt>
                <c:pt idx="105">
                  <c:v>104.4641977814337</c:v>
                </c:pt>
                <c:pt idx="106">
                  <c:v>104.76961844239032</c:v>
                </c:pt>
                <c:pt idx="107">
                  <c:v>105.85233020772404</c:v>
                </c:pt>
                <c:pt idx="108">
                  <c:v>105.11395995074395</c:v>
                </c:pt>
                <c:pt idx="109">
                  <c:v>102.74242723481785</c:v>
                </c:pt>
                <c:pt idx="110">
                  <c:v>101.50267356265677</c:v>
                </c:pt>
                <c:pt idx="111">
                  <c:v>103.41571663444016</c:v>
                </c:pt>
                <c:pt idx="112">
                  <c:v>104.25332086393891</c:v>
                </c:pt>
                <c:pt idx="113">
                  <c:v>104.72024513148439</c:v>
                </c:pt>
                <c:pt idx="114">
                  <c:v>106.64626089592213</c:v>
                </c:pt>
                <c:pt idx="115">
                  <c:v>106.80699736936126</c:v>
                </c:pt>
                <c:pt idx="116">
                  <c:v>105.96018908220253</c:v>
                </c:pt>
                <c:pt idx="117">
                  <c:v>105.89719111946133</c:v>
                </c:pt>
                <c:pt idx="118">
                  <c:v>107.30553911163594</c:v>
                </c:pt>
                <c:pt idx="119">
                  <c:v>109.42991000392097</c:v>
                </c:pt>
                <c:pt idx="120">
                  <c:v>109.45457380622481</c:v>
                </c:pt>
                <c:pt idx="121">
                  <c:v>108.50097011744175</c:v>
                </c:pt>
                <c:pt idx="122">
                  <c:v>108.08714304816517</c:v>
                </c:pt>
                <c:pt idx="123">
                  <c:v>109.23537443097473</c:v>
                </c:pt>
                <c:pt idx="124">
                  <c:v>109.96445952606808</c:v>
                </c:pt>
                <c:pt idx="125">
                  <c:v>109.03343633930629</c:v>
                </c:pt>
                <c:pt idx="126">
                  <c:v>108.67029209816562</c:v>
                </c:pt>
                <c:pt idx="127">
                  <c:v>108.7304374460122</c:v>
                </c:pt>
                <c:pt idx="128">
                  <c:v>109.87542395871266</c:v>
                </c:pt>
                <c:pt idx="129">
                  <c:v>109.98710378944135</c:v>
                </c:pt>
                <c:pt idx="130">
                  <c:v>109.57861044791386</c:v>
                </c:pt>
                <c:pt idx="131">
                  <c:v>110.22957617604612</c:v>
                </c:pt>
                <c:pt idx="132">
                  <c:v>111.40318566957832</c:v>
                </c:pt>
                <c:pt idx="133">
                  <c:v>112.25548339642081</c:v>
                </c:pt>
                <c:pt idx="134">
                  <c:v>113.84903531037619</c:v>
                </c:pt>
                <c:pt idx="135">
                  <c:v>114.49483378385152</c:v>
                </c:pt>
                <c:pt idx="136">
                  <c:v>113.997857407951</c:v>
                </c:pt>
                <c:pt idx="137">
                  <c:v>111.22558017706679</c:v>
                </c:pt>
                <c:pt idx="138">
                  <c:v>111.07846002326301</c:v>
                </c:pt>
                <c:pt idx="139">
                  <c:v>111.11780173829224</c:v>
                </c:pt>
                <c:pt idx="140">
                  <c:v>110.37312401292101</c:v>
                </c:pt>
                <c:pt idx="141">
                  <c:v>111.58085444792857</c:v>
                </c:pt>
                <c:pt idx="142">
                  <c:v>111.85174831894278</c:v>
                </c:pt>
                <c:pt idx="143">
                  <c:v>111.31196433679946</c:v>
                </c:pt>
                <c:pt idx="144">
                  <c:v>112.27358476030014</c:v>
                </c:pt>
                <c:pt idx="145">
                  <c:v>109.59753437542936</c:v>
                </c:pt>
                <c:pt idx="146">
                  <c:v>108.68191599530761</c:v>
                </c:pt>
                <c:pt idx="147">
                  <c:v>109.00114232587671</c:v>
                </c:pt>
                <c:pt idx="148">
                  <c:v>109.40996925368222</c:v>
                </c:pt>
                <c:pt idx="149">
                  <c:v>108.67487431027052</c:v>
                </c:pt>
                <c:pt idx="150">
                  <c:v>109.88326747142025</c:v>
                </c:pt>
                <c:pt idx="151">
                  <c:v>111.5287524284783</c:v>
                </c:pt>
                <c:pt idx="152">
                  <c:v>115.33660506132928</c:v>
                </c:pt>
                <c:pt idx="153">
                  <c:v>116.55800487520338</c:v>
                </c:pt>
                <c:pt idx="154">
                  <c:v>118.33215564784049</c:v>
                </c:pt>
                <c:pt idx="155">
                  <c:v>120.10531861207912</c:v>
                </c:pt>
                <c:pt idx="156">
                  <c:v>122.37487268485934</c:v>
                </c:pt>
                <c:pt idx="157">
                  <c:v>124.06065600799734</c:v>
                </c:pt>
                <c:pt idx="158">
                  <c:v>126.13110218298861</c:v>
                </c:pt>
                <c:pt idx="159">
                  <c:v>129.94739538294499</c:v>
                </c:pt>
                <c:pt idx="160">
                  <c:v>129.73950222584463</c:v>
                </c:pt>
                <c:pt idx="161">
                  <c:v>130.70112397373109</c:v>
                </c:pt>
                <c:pt idx="162">
                  <c:v>133.65183797913048</c:v>
                </c:pt>
                <c:pt idx="163">
                  <c:v>134.2533010399828</c:v>
                </c:pt>
                <c:pt idx="164">
                  <c:v>135.26828400661614</c:v>
                </c:pt>
                <c:pt idx="165">
                  <c:v>134.7245774488639</c:v>
                </c:pt>
                <c:pt idx="166">
                  <c:v>135.93353752251724</c:v>
                </c:pt>
                <c:pt idx="167">
                  <c:v>133.81885248308203</c:v>
                </c:pt>
                <c:pt idx="168">
                  <c:v>134.98024051915414</c:v>
                </c:pt>
                <c:pt idx="169">
                  <c:v>135.48614989363131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3D8-4CE4-8B62-DA1BB8119E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9290496"/>
        <c:axId val="309292032"/>
      </c:lineChart>
      <c:catAx>
        <c:axId val="30929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60000" vert="horz"/>
          <a:lstStyle/>
          <a:p>
            <a:pPr>
              <a:defRPr sz="1000"/>
            </a:pPr>
            <a:endParaRPr lang="is-IS"/>
          </a:p>
        </c:txPr>
        <c:crossAx val="309292032"/>
        <c:crosses val="autoZero"/>
        <c:auto val="1"/>
        <c:lblAlgn val="ctr"/>
        <c:lblOffset val="100"/>
        <c:tickLblSkip val="3"/>
        <c:tickMarkSkip val="3"/>
        <c:noMultiLvlLbl val="0"/>
      </c:catAx>
      <c:valAx>
        <c:axId val="309292032"/>
        <c:scaling>
          <c:orientation val="minMax"/>
          <c:max val="180"/>
          <c:min val="8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3092904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1.2819356318324298E-2"/>
          <c:y val="0.88036681820526008"/>
          <c:w val="0.95737099610121545"/>
          <c:h val="0.11963318179473996"/>
        </c:manualLayout>
      </c:layout>
      <c:overlay val="0"/>
      <c:txPr>
        <a:bodyPr/>
        <a:lstStyle/>
        <a:p>
          <a:pPr>
            <a:defRPr sz="1000"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8.5896870695145899E-2"/>
          <c:y val="8.3269397844065673E-2"/>
          <c:w val="0.89378381794478823"/>
          <c:h val="0.648016829033892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A-hluti ríkissjóðs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Sheet1!$B$2:$B$27</c:f>
              <c:numCache>
                <c:formatCode>0.0</c:formatCode>
                <c:ptCount val="26"/>
                <c:pt idx="0">
                  <c:v>0.14403360784182573</c:v>
                </c:pt>
                <c:pt idx="1">
                  <c:v>1.0909485531792857</c:v>
                </c:pt>
                <c:pt idx="2">
                  <c:v>1.3044729672734776</c:v>
                </c:pt>
                <c:pt idx="3">
                  <c:v>-0.76108896402078863</c:v>
                </c:pt>
                <c:pt idx="4">
                  <c:v>-1.5521455746670878</c:v>
                </c:pt>
                <c:pt idx="5">
                  <c:v>-2.1441745106690271</c:v>
                </c:pt>
                <c:pt idx="6">
                  <c:v>0.60681375541408966</c:v>
                </c:pt>
                <c:pt idx="7">
                  <c:v>4.0375435906314143</c:v>
                </c:pt>
                <c:pt idx="8">
                  <c:v>4.8718150164566953</c:v>
                </c:pt>
                <c:pt idx="9">
                  <c:v>3.4978973367241517</c:v>
                </c:pt>
                <c:pt idx="10">
                  <c:v>-12.483805746223494</c:v>
                </c:pt>
                <c:pt idx="11">
                  <c:v>-8.0247939564731148</c:v>
                </c:pt>
                <c:pt idx="12">
                  <c:v>-9.0215892245628559</c:v>
                </c:pt>
                <c:pt idx="13">
                  <c:v>-5.6521777306878356</c:v>
                </c:pt>
                <c:pt idx="14">
                  <c:v>-3.2639437394975808</c:v>
                </c:pt>
                <c:pt idx="15">
                  <c:v>-1.7638760212246234</c:v>
                </c:pt>
                <c:pt idx="16">
                  <c:v>0.80661365789247641</c:v>
                </c:pt>
                <c:pt idx="17">
                  <c:v>-0.26599564474078802</c:v>
                </c:pt>
                <c:pt idx="18">
                  <c:v>12.237247092300358</c:v>
                </c:pt>
                <c:pt idx="19">
                  <c:v>1.2306596230669316</c:v>
                </c:pt>
                <c:pt idx="20">
                  <c:v>1.2611989579790563</c:v>
                </c:pt>
                <c:pt idx="21">
                  <c:v>1.0001190470403178</c:v>
                </c:pt>
                <c:pt idx="22">
                  <c:v>0.90043865692131431</c:v>
                </c:pt>
                <c:pt idx="23">
                  <c:v>0.80516923415618247</c:v>
                </c:pt>
                <c:pt idx="24">
                  <c:v>0.8455951526685731</c:v>
                </c:pt>
                <c:pt idx="25">
                  <c:v>0.95686957104675086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29F-48AC-9188-7E16C92D5B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A-hluti sveitarfélaga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Sheet1!$C$2:$C$27</c:f>
              <c:numCache>
                <c:formatCode>0.0</c:formatCode>
                <c:ptCount val="26"/>
                <c:pt idx="0">
                  <c:v>-1.0669156136431843</c:v>
                </c:pt>
                <c:pt idx="1">
                  <c:v>-0.60461835404280484</c:v>
                </c:pt>
                <c:pt idx="2">
                  <c:v>-0.41321371983539723</c:v>
                </c:pt>
                <c:pt idx="3">
                  <c:v>-0.63077155977191124</c:v>
                </c:pt>
                <c:pt idx="4">
                  <c:v>-1.2914799056390267</c:v>
                </c:pt>
                <c:pt idx="5">
                  <c:v>-0.73726518391886631</c:v>
                </c:pt>
                <c:pt idx="6">
                  <c:v>-0.74748657638690086</c:v>
                </c:pt>
                <c:pt idx="7">
                  <c:v>7.6099301979156375E-2</c:v>
                </c:pt>
                <c:pt idx="8">
                  <c:v>0.3175998809836198</c:v>
                </c:pt>
                <c:pt idx="9">
                  <c:v>0.57115701032988586</c:v>
                </c:pt>
                <c:pt idx="10">
                  <c:v>-0.83063965692650488</c:v>
                </c:pt>
                <c:pt idx="11">
                  <c:v>-0.94976849392960205</c:v>
                </c:pt>
                <c:pt idx="12">
                  <c:v>-0.81740118049938804</c:v>
                </c:pt>
                <c:pt idx="13">
                  <c:v>-0.29853978920749358</c:v>
                </c:pt>
                <c:pt idx="14">
                  <c:v>-0.48106936125176458</c:v>
                </c:pt>
                <c:pt idx="15">
                  <c:v>-0.38427524635728028</c:v>
                </c:pt>
                <c:pt idx="16">
                  <c:v>-0.82156011295956599</c:v>
                </c:pt>
                <c:pt idx="17">
                  <c:v>-0.59955284096324135</c:v>
                </c:pt>
                <c:pt idx="18">
                  <c:v>7.3380432699949635E-2</c:v>
                </c:pt>
                <c:pt idx="19">
                  <c:v>4.697472955277833E-2</c:v>
                </c:pt>
                <c:pt idx="20">
                  <c:v>5.9343945267080117E-2</c:v>
                </c:pt>
                <c:pt idx="21">
                  <c:v>0.24116800812002118</c:v>
                </c:pt>
                <c:pt idx="22">
                  <c:v>0.22855477199177129</c:v>
                </c:pt>
                <c:pt idx="23">
                  <c:v>0.22032352306126315</c:v>
                </c:pt>
                <c:pt idx="24">
                  <c:v>0.18819801298745389</c:v>
                </c:pt>
                <c:pt idx="25">
                  <c:v>0.15903804701278335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29F-48AC-9188-7E16C92D5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0817920"/>
        <c:axId val="310819456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Hið opinbera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Sheet1!$D$2:$D$27</c:f>
              <c:numCache>
                <c:formatCode>0.0</c:formatCode>
                <c:ptCount val="26"/>
                <c:pt idx="0">
                  <c:v>-0.68349281499016823</c:v>
                </c:pt>
                <c:pt idx="1">
                  <c:v>0.78321331400621108</c:v>
                </c:pt>
                <c:pt idx="2">
                  <c:v>1.1525813033615728</c:v>
                </c:pt>
                <c:pt idx="3">
                  <c:v>-1.0624716152798064</c:v>
                </c:pt>
                <c:pt idx="4">
                  <c:v>-2.8830807838453598</c:v>
                </c:pt>
                <c:pt idx="5">
                  <c:v>-3.2021500495926065</c:v>
                </c:pt>
                <c:pt idx="6">
                  <c:v>-0.38952356036161251</c:v>
                </c:pt>
                <c:pt idx="7">
                  <c:v>4.3892174899025731</c:v>
                </c:pt>
                <c:pt idx="8">
                  <c:v>5.7556620536676952</c:v>
                </c:pt>
                <c:pt idx="9">
                  <c:v>4.7583969233675756</c:v>
                </c:pt>
                <c:pt idx="10">
                  <c:v>-13.219533553978707</c:v>
                </c:pt>
                <c:pt idx="11">
                  <c:v>-9.7718681071488991</c:v>
                </c:pt>
                <c:pt idx="12">
                  <c:v>-9.7974442999481202</c:v>
                </c:pt>
                <c:pt idx="13">
                  <c:v>-5.676997509241569</c:v>
                </c:pt>
                <c:pt idx="14">
                  <c:v>-3.8475480006533549</c:v>
                </c:pt>
                <c:pt idx="15">
                  <c:v>-1.9528025772761777</c:v>
                </c:pt>
                <c:pt idx="16">
                  <c:v>-0.19722391868336081</c:v>
                </c:pt>
                <c:pt idx="17">
                  <c:v>-0.93029124397817653</c:v>
                </c:pt>
                <c:pt idx="18">
                  <c:v>12.57100576036397</c:v>
                </c:pt>
                <c:pt idx="19">
                  <c:v>1.5262481087778077</c:v>
                </c:pt>
                <c:pt idx="20">
                  <c:v>1.3557577871491233</c:v>
                </c:pt>
                <c:pt idx="21">
                  <c:v>1.282724829726293</c:v>
                </c:pt>
                <c:pt idx="22">
                  <c:v>1.1574722924479315</c:v>
                </c:pt>
                <c:pt idx="23">
                  <c:v>1.0319152565564678</c:v>
                </c:pt>
                <c:pt idx="24">
                  <c:v>1.0452351887185776</c:v>
                </c:pt>
                <c:pt idx="25">
                  <c:v>1.1624849619611113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029F-48AC-9188-7E16C92D5B0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Afkomuregla (-2,5% af VLF)</c:v>
                </c:pt>
              </c:strCache>
            </c:strRef>
          </c:tx>
          <c:marker>
            <c:symbol val="none"/>
          </c:marker>
          <c:cat>
            <c:numRef>
              <c:f>Sheet1!$A$2:$A$27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Sheet1!$E$2:$E$27</c:f>
              <c:numCache>
                <c:formatCode>General</c:formatCode>
                <c:ptCount val="26"/>
                <c:pt idx="0">
                  <c:v>-2.5</c:v>
                </c:pt>
                <c:pt idx="1">
                  <c:v>-2.5</c:v>
                </c:pt>
                <c:pt idx="2">
                  <c:v>-2.5</c:v>
                </c:pt>
                <c:pt idx="3">
                  <c:v>-2.5</c:v>
                </c:pt>
                <c:pt idx="4">
                  <c:v>-2.5</c:v>
                </c:pt>
                <c:pt idx="5">
                  <c:v>-2.5</c:v>
                </c:pt>
                <c:pt idx="6">
                  <c:v>-2.5</c:v>
                </c:pt>
                <c:pt idx="7">
                  <c:v>-2.5</c:v>
                </c:pt>
                <c:pt idx="8">
                  <c:v>-2.5</c:v>
                </c:pt>
                <c:pt idx="9">
                  <c:v>-2.5</c:v>
                </c:pt>
                <c:pt idx="10">
                  <c:v>-2.5</c:v>
                </c:pt>
                <c:pt idx="11">
                  <c:v>-2.5</c:v>
                </c:pt>
                <c:pt idx="12">
                  <c:v>-2.5</c:v>
                </c:pt>
                <c:pt idx="13">
                  <c:v>-2.5</c:v>
                </c:pt>
                <c:pt idx="14">
                  <c:v>-2.5</c:v>
                </c:pt>
                <c:pt idx="15">
                  <c:v>-2.5</c:v>
                </c:pt>
                <c:pt idx="16">
                  <c:v>-2.5</c:v>
                </c:pt>
                <c:pt idx="17">
                  <c:v>-2.5</c:v>
                </c:pt>
                <c:pt idx="18">
                  <c:v>-2.5</c:v>
                </c:pt>
                <c:pt idx="19">
                  <c:v>-2.5</c:v>
                </c:pt>
                <c:pt idx="20">
                  <c:v>-2.5</c:v>
                </c:pt>
                <c:pt idx="21">
                  <c:v>-2.5</c:v>
                </c:pt>
                <c:pt idx="22">
                  <c:v>-2.5</c:v>
                </c:pt>
                <c:pt idx="23">
                  <c:v>-2.5</c:v>
                </c:pt>
                <c:pt idx="24">
                  <c:v>-2.5</c:v>
                </c:pt>
                <c:pt idx="25">
                  <c:v>-2.5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029F-48AC-9188-7E16C92D5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817920"/>
        <c:axId val="310819456"/>
      </c:lineChart>
      <c:catAx>
        <c:axId val="3108179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10819456"/>
        <c:crosses val="autoZero"/>
        <c:auto val="1"/>
        <c:lblAlgn val="ctr"/>
        <c:lblOffset val="100"/>
        <c:noMultiLvlLbl val="0"/>
      </c:catAx>
      <c:valAx>
        <c:axId val="31081945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"/>
              <c:y val="2.0122222932226859E-4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31081792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236500829471889"/>
          <c:y val="0.10251586052774583"/>
          <c:w val="0.86544479199030688"/>
          <c:h val="0.651343589116851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Ríkissjóður</c:v>
                </c:pt>
              </c:strCache>
            </c:strRef>
          </c:tx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Sheet1!$B$2:$B$20</c:f>
              <c:numCache>
                <c:formatCode>#,##0.0</c:formatCode>
                <c:ptCount val="19"/>
                <c:pt idx="0">
                  <c:v>13.824579694042757</c:v>
                </c:pt>
                <c:pt idx="1">
                  <c:v>16.727818573575355</c:v>
                </c:pt>
                <c:pt idx="2">
                  <c:v>15.136539476834823</c:v>
                </c:pt>
                <c:pt idx="3">
                  <c:v>48.108330865024271</c:v>
                </c:pt>
                <c:pt idx="4">
                  <c:v>59.359281175213539</c:v>
                </c:pt>
                <c:pt idx="5">
                  <c:v>59.515410163308147</c:v>
                </c:pt>
                <c:pt idx="6">
                  <c:v>54.696469913335655</c:v>
                </c:pt>
                <c:pt idx="7">
                  <c:v>56.967244513347993</c:v>
                </c:pt>
                <c:pt idx="8">
                  <c:v>55.529547318285189</c:v>
                </c:pt>
                <c:pt idx="9">
                  <c:v>48.490374156589404</c:v>
                </c:pt>
                <c:pt idx="10">
                  <c:v>42.166817792088487</c:v>
                </c:pt>
                <c:pt idx="11">
                  <c:v>34.823948111880696</c:v>
                </c:pt>
                <c:pt idx="12">
                  <c:v>29.448144791774727</c:v>
                </c:pt>
                <c:pt idx="13">
                  <c:v>23.996881451462798</c:v>
                </c:pt>
                <c:pt idx="14">
                  <c:v>22.752587510578209</c:v>
                </c:pt>
                <c:pt idx="15">
                  <c:v>21.667392060354924</c:v>
                </c:pt>
                <c:pt idx="16">
                  <c:v>18.498190242405673</c:v>
                </c:pt>
                <c:pt idx="17">
                  <c:v>17.508452556038641</c:v>
                </c:pt>
                <c:pt idx="18">
                  <c:v>16.734897693779345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03E-4D61-B8EC-ED84D3B708A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Sveitarfélög</c:v>
                </c:pt>
              </c:strCache>
            </c:strRef>
          </c:tx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Sheet1!$C$2:$C$20</c:f>
              <c:numCache>
                <c:formatCode>#,##0.0</c:formatCode>
                <c:ptCount val="19"/>
                <c:pt idx="0">
                  <c:v>5.3103044162327429</c:v>
                </c:pt>
                <c:pt idx="1">
                  <c:v>4.0393690126154009</c:v>
                </c:pt>
                <c:pt idx="2">
                  <c:v>2.9671606686637637</c:v>
                </c:pt>
                <c:pt idx="3">
                  <c:v>5.4664460213004338</c:v>
                </c:pt>
                <c:pt idx="4">
                  <c:v>6.9854847880829043</c:v>
                </c:pt>
                <c:pt idx="5">
                  <c:v>6.4552568114716422</c:v>
                </c:pt>
                <c:pt idx="6">
                  <c:v>6.7061402610174348</c:v>
                </c:pt>
                <c:pt idx="7">
                  <c:v>6.4578527301245634</c:v>
                </c:pt>
                <c:pt idx="8">
                  <c:v>6.2366293270445547</c:v>
                </c:pt>
                <c:pt idx="9">
                  <c:v>6.8391909909499713</c:v>
                </c:pt>
                <c:pt idx="10">
                  <c:v>6.681568985042051</c:v>
                </c:pt>
                <c:pt idx="11">
                  <c:v>5.6668446821608089</c:v>
                </c:pt>
                <c:pt idx="12">
                  <c:v>6.018067026556154</c:v>
                </c:pt>
                <c:pt idx="13">
                  <c:v>6.7425986929141573</c:v>
                </c:pt>
                <c:pt idx="14">
                  <c:v>6.2992297082244537</c:v>
                </c:pt>
                <c:pt idx="15">
                  <c:v>5.9053113992865214</c:v>
                </c:pt>
                <c:pt idx="16">
                  <c:v>5.539520797405368</c:v>
                </c:pt>
                <c:pt idx="17">
                  <c:v>5.2061175397301724</c:v>
                </c:pt>
                <c:pt idx="18">
                  <c:v>4.9112679729065674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03E-4D61-B8EC-ED84D3B70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10922624"/>
        <c:axId val="31094080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Skuldaregla</c:v>
                </c:pt>
              </c:strCache>
            </c:strRef>
          </c:tx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Sheet1!$D$2:$D$20</c:f>
              <c:numCache>
                <c:formatCode>#,##0.0</c:formatCode>
                <c:ptCount val="19"/>
                <c:pt idx="0">
                  <c:v>30</c:v>
                </c:pt>
                <c:pt idx="1">
                  <c:v>30</c:v>
                </c:pt>
                <c:pt idx="2">
                  <c:v>30</c:v>
                </c:pt>
                <c:pt idx="3">
                  <c:v>30</c:v>
                </c:pt>
                <c:pt idx="4">
                  <c:v>30</c:v>
                </c:pt>
                <c:pt idx="5">
                  <c:v>30</c:v>
                </c:pt>
                <c:pt idx="6">
                  <c:v>30</c:v>
                </c:pt>
                <c:pt idx="7">
                  <c:v>30</c:v>
                </c:pt>
                <c:pt idx="8">
                  <c:v>30</c:v>
                </c:pt>
                <c:pt idx="9">
                  <c:v>30</c:v>
                </c:pt>
                <c:pt idx="10">
                  <c:v>30</c:v>
                </c:pt>
                <c:pt idx="11">
                  <c:v>30</c:v>
                </c:pt>
                <c:pt idx="12">
                  <c:v>30</c:v>
                </c:pt>
                <c:pt idx="13">
                  <c:v>30</c:v>
                </c:pt>
                <c:pt idx="14">
                  <c:v>30</c:v>
                </c:pt>
                <c:pt idx="15">
                  <c:v>30</c:v>
                </c:pt>
                <c:pt idx="16">
                  <c:v>30</c:v>
                </c:pt>
                <c:pt idx="17">
                  <c:v>30</c:v>
                </c:pt>
                <c:pt idx="18">
                  <c:v>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03E-4D61-B8EC-ED84D3B708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0922624"/>
        <c:axId val="310940800"/>
      </c:lineChart>
      <c:catAx>
        <c:axId val="310922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0940800"/>
        <c:crosses val="autoZero"/>
        <c:auto val="1"/>
        <c:lblAlgn val="ctr"/>
        <c:lblOffset val="100"/>
        <c:noMultiLvlLbl val="0"/>
      </c:catAx>
      <c:valAx>
        <c:axId val="3109408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"/>
              <c:y val="4.3647823173613733E-6"/>
            </c:manualLayout>
          </c:layout>
          <c:overlay val="0"/>
        </c:title>
        <c:numFmt formatCode="#,##0.0" sourceLinked="1"/>
        <c:majorTickMark val="out"/>
        <c:minorTickMark val="none"/>
        <c:tickLblPos val="nextTo"/>
        <c:crossAx val="3109226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352854330708659E-2"/>
          <c:y val="0.10264445064806881"/>
          <c:w val="0.92245964566929128"/>
          <c:h val="0.680138216208770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Vaxtagjöld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Sheet1!$B$2:$B$27</c:f>
              <c:numCache>
                <c:formatCode>0.0</c:formatCode>
                <c:ptCount val="26"/>
                <c:pt idx="0">
                  <c:v>3.649518220918214</c:v>
                </c:pt>
                <c:pt idx="1">
                  <c:v>3.4582619547776479</c:v>
                </c:pt>
                <c:pt idx="2">
                  <c:v>3.330787556852508</c:v>
                </c:pt>
                <c:pt idx="3">
                  <c:v>3.3510369884442648</c:v>
                </c:pt>
                <c:pt idx="4">
                  <c:v>2.9686265170445725</c:v>
                </c:pt>
                <c:pt idx="5">
                  <c:v>2.7737298591247508</c:v>
                </c:pt>
                <c:pt idx="6">
                  <c:v>2.3645492033038908</c:v>
                </c:pt>
                <c:pt idx="7">
                  <c:v>2.1438124608802025</c:v>
                </c:pt>
                <c:pt idx="8">
                  <c:v>2.1091139464794053</c:v>
                </c:pt>
                <c:pt idx="9">
                  <c:v>2.4129186928705693</c:v>
                </c:pt>
                <c:pt idx="10">
                  <c:v>3.0597159083591969</c:v>
                </c:pt>
                <c:pt idx="11">
                  <c:v>5.9919144708477301</c:v>
                </c:pt>
                <c:pt idx="12">
                  <c:v>4.7469498029632948</c:v>
                </c:pt>
                <c:pt idx="13">
                  <c:v>4.1257613496339953</c:v>
                </c:pt>
                <c:pt idx="14">
                  <c:v>4.7025089445338217</c:v>
                </c:pt>
                <c:pt idx="15">
                  <c:v>4.5536616693337821</c:v>
                </c:pt>
                <c:pt idx="16">
                  <c:v>4.672548905097929</c:v>
                </c:pt>
                <c:pt idx="17">
                  <c:v>4.5505165774123393</c:v>
                </c:pt>
                <c:pt idx="18">
                  <c:v>4.0051855505774636</c:v>
                </c:pt>
                <c:pt idx="19">
                  <c:v>3.9935957785376375</c:v>
                </c:pt>
                <c:pt idx="20">
                  <c:v>3.2244690724549705</c:v>
                </c:pt>
                <c:pt idx="21">
                  <c:v>2.750923917307007</c:v>
                </c:pt>
                <c:pt idx="22">
                  <c:v>2.5868547586001633</c:v>
                </c:pt>
                <c:pt idx="23">
                  <c:v>2.4652050509476329</c:v>
                </c:pt>
                <c:pt idx="24">
                  <c:v>2.4001693650028679</c:v>
                </c:pt>
                <c:pt idx="25">
                  <c:v>2.2853197269974515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16F-4A81-AC0B-13875557AB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Vaxtatekjur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Sheet1!$C$2:$C$27</c:f>
              <c:numCache>
                <c:formatCode>0.0</c:formatCode>
                <c:ptCount val="26"/>
                <c:pt idx="0">
                  <c:v>1.0364084953155737</c:v>
                </c:pt>
                <c:pt idx="1">
                  <c:v>1.0754455184602387</c:v>
                </c:pt>
                <c:pt idx="2">
                  <c:v>1.1622704526542569</c:v>
                </c:pt>
                <c:pt idx="3">
                  <c:v>1.4264268052682043</c:v>
                </c:pt>
                <c:pt idx="4">
                  <c:v>1.3950352668801753</c:v>
                </c:pt>
                <c:pt idx="5">
                  <c:v>0.96236146038409209</c:v>
                </c:pt>
                <c:pt idx="6">
                  <c:v>0.9967525860959191</c:v>
                </c:pt>
                <c:pt idx="7">
                  <c:v>0.91119401707287839</c:v>
                </c:pt>
                <c:pt idx="8">
                  <c:v>1.6148282369696294</c:v>
                </c:pt>
                <c:pt idx="9">
                  <c:v>2.0480372335790529</c:v>
                </c:pt>
                <c:pt idx="10">
                  <c:v>3.0584924856086846</c:v>
                </c:pt>
                <c:pt idx="11">
                  <c:v>2.8774236279906771</c:v>
                </c:pt>
                <c:pt idx="12">
                  <c:v>1.9691378814436409</c:v>
                </c:pt>
                <c:pt idx="13">
                  <c:v>1.4365032210101765</c:v>
                </c:pt>
                <c:pt idx="14">
                  <c:v>1.4020374965597948</c:v>
                </c:pt>
                <c:pt idx="15">
                  <c:v>1.0980796765771077</c:v>
                </c:pt>
                <c:pt idx="16">
                  <c:v>1.0355121833405425</c:v>
                </c:pt>
                <c:pt idx="17">
                  <c:v>0.80161109691771693</c:v>
                </c:pt>
                <c:pt idx="18">
                  <c:v>0.92443038439116665</c:v>
                </c:pt>
                <c:pt idx="19">
                  <c:v>0.73026131650594139</c:v>
                </c:pt>
                <c:pt idx="20">
                  <c:v>0.65346361096660344</c:v>
                </c:pt>
                <c:pt idx="21">
                  <c:v>0.61782061998995019</c:v>
                </c:pt>
                <c:pt idx="22">
                  <c:v>0.59080995273421189</c:v>
                </c:pt>
                <c:pt idx="23">
                  <c:v>0.55934345702612409</c:v>
                </c:pt>
                <c:pt idx="24">
                  <c:v>0.53295198396821819</c:v>
                </c:pt>
                <c:pt idx="25">
                  <c:v>0.51559687650410124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16F-4A81-AC0B-13875557AB7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Fjármagnsjöfnuður</c:v>
                </c:pt>
              </c:strCache>
            </c:strRef>
          </c:tx>
          <c:invertIfNegative val="0"/>
          <c:cat>
            <c:numRef>
              <c:f>Sheet1!$A$2:$A$27</c:f>
              <c:numCache>
                <c:formatCode>General</c:formatCod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numCache>
            </c:numRef>
          </c:cat>
          <c:val>
            <c:numRef>
              <c:f>Sheet1!$D$2:$D$27</c:f>
              <c:numCache>
                <c:formatCode>0.0</c:formatCode>
                <c:ptCount val="26"/>
                <c:pt idx="0">
                  <c:v>-2.6131097256026403</c:v>
                </c:pt>
                <c:pt idx="1">
                  <c:v>-2.3828164363174089</c:v>
                </c:pt>
                <c:pt idx="2">
                  <c:v>-2.1685171041982514</c:v>
                </c:pt>
                <c:pt idx="3">
                  <c:v>-1.9246101831760605</c:v>
                </c:pt>
                <c:pt idx="4">
                  <c:v>-1.5735912501643972</c:v>
                </c:pt>
                <c:pt idx="5">
                  <c:v>-1.8113683987406586</c:v>
                </c:pt>
                <c:pt idx="6">
                  <c:v>-1.3677966172079716</c:v>
                </c:pt>
                <c:pt idx="7">
                  <c:v>-1.2326184438073242</c:v>
                </c:pt>
                <c:pt idx="8">
                  <c:v>-0.49428570950977591</c:v>
                </c:pt>
                <c:pt idx="9">
                  <c:v>-0.36488145929151639</c:v>
                </c:pt>
                <c:pt idx="10">
                  <c:v>-1.2234227505123485E-3</c:v>
                </c:pt>
                <c:pt idx="11">
                  <c:v>-3.114490842857053</c:v>
                </c:pt>
                <c:pt idx="12">
                  <c:v>-2.7778119215196542</c:v>
                </c:pt>
                <c:pt idx="13">
                  <c:v>-2.6892581286238189</c:v>
                </c:pt>
                <c:pt idx="14">
                  <c:v>-3.3004714479740267</c:v>
                </c:pt>
                <c:pt idx="15">
                  <c:v>-3.4555819927566747</c:v>
                </c:pt>
                <c:pt idx="16">
                  <c:v>-3.6370367217573865</c:v>
                </c:pt>
                <c:pt idx="17">
                  <c:v>-3.7489054804946225</c:v>
                </c:pt>
                <c:pt idx="18">
                  <c:v>-3.0807551661862971</c:v>
                </c:pt>
                <c:pt idx="19">
                  <c:v>-3.263334462031696</c:v>
                </c:pt>
                <c:pt idx="20">
                  <c:v>-2.5710054614883671</c:v>
                </c:pt>
                <c:pt idx="21">
                  <c:v>-2.1331032973170569</c:v>
                </c:pt>
                <c:pt idx="22">
                  <c:v>-1.9960448058659515</c:v>
                </c:pt>
                <c:pt idx="23">
                  <c:v>-1.9058615939215087</c:v>
                </c:pt>
                <c:pt idx="24">
                  <c:v>-1.8672173810346497</c:v>
                </c:pt>
                <c:pt idx="25">
                  <c:v>-1.7697228504933502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16F-4A81-AC0B-13875557AB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0960896"/>
        <c:axId val="310962432"/>
      </c:barChart>
      <c:catAx>
        <c:axId val="31096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10962432"/>
        <c:crosses val="autoZero"/>
        <c:auto val="1"/>
        <c:lblAlgn val="ctr"/>
        <c:lblOffset val="100"/>
        <c:noMultiLvlLbl val="0"/>
      </c:catAx>
      <c:valAx>
        <c:axId val="31096243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"/>
              <c:y val="1.5095937425205824E-3"/>
            </c:manualLayout>
          </c:layout>
          <c:overlay val="0"/>
        </c:title>
        <c:numFmt formatCode="#,##0.0" sourceLinked="0"/>
        <c:majorTickMark val="out"/>
        <c:minorTickMark val="none"/>
        <c:tickLblPos val="nextTo"/>
        <c:crossAx val="31096089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3538827699020237"/>
          <c:y val="0.92838247538427587"/>
          <c:w val="0.58195414360001396"/>
          <c:h val="7.161752461572407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352854330708659E-2"/>
          <c:y val="0.12844773534525811"/>
          <c:w val="0.92245964566929128"/>
          <c:h val="0.6923685668042977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Afkoma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numRef>
              <c:f>Sheet1!$A$2:$A$20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Sheet1!$C$2:$C$20</c:f>
              <c:numCache>
                <c:formatCode>0.0%</c:formatCode>
                <c:ptCount val="19"/>
                <c:pt idx="0">
                  <c:v>4.0686111306644013E-2</c:v>
                </c:pt>
                <c:pt idx="1">
                  <c:v>4.8731021317638457E-2</c:v>
                </c:pt>
                <c:pt idx="2">
                  <c:v>3.5013389238376769E-2</c:v>
                </c:pt>
                <c:pt idx="3">
                  <c:v>-1.0357239443150035E-3</c:v>
                </c:pt>
                <c:pt idx="4">
                  <c:v>-8.0620264477771764E-2</c:v>
                </c:pt>
                <c:pt idx="5">
                  <c:v>-5.8898430010134561E-2</c:v>
                </c:pt>
                <c:pt idx="6">
                  <c:v>-3.96494484849369E-2</c:v>
                </c:pt>
                <c:pt idx="7">
                  <c:v>-2.667142968065378E-2</c:v>
                </c:pt>
                <c:pt idx="8">
                  <c:v>-1.630151003838004E-2</c:v>
                </c:pt>
                <c:pt idx="9">
                  <c:v>8.3198677120639442E-3</c:v>
                </c:pt>
                <c:pt idx="10">
                  <c:v>-3.6477998345932905E-3</c:v>
                </c:pt>
                <c:pt idx="11">
                  <c:v>3.2880124770355845E-3</c:v>
                </c:pt>
                <c:pt idx="12">
                  <c:v>8.5447033056507693E-3</c:v>
                </c:pt>
                <c:pt idx="13">
                  <c:v>1.224944337233852E-2</c:v>
                </c:pt>
                <c:pt idx="14">
                  <c:v>8.5140010850890402E-3</c:v>
                </c:pt>
                <c:pt idx="15">
                  <c:v>6.8641558095136057E-3</c:v>
                </c:pt>
                <c:pt idx="16">
                  <c:v>5.9240535967763353E-3</c:v>
                </c:pt>
                <c:pt idx="17">
                  <c:v>7.307842031083589E-3</c:v>
                </c:pt>
                <c:pt idx="18">
                  <c:v>1.0341451272250557E-2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22-45C0-A0DE-8948FD337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553024"/>
        <c:axId val="311551104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Tekjur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Sheet1!$B$2:$B$20</c:f>
              <c:numCache>
                <c:formatCode>0.0%</c:formatCode>
                <c:ptCount val="19"/>
                <c:pt idx="0">
                  <c:v>0.3408840646159173</c:v>
                </c:pt>
                <c:pt idx="1">
                  <c:v>0.34059018415778364</c:v>
                </c:pt>
                <c:pt idx="2">
                  <c:v>0.32878338431031695</c:v>
                </c:pt>
                <c:pt idx="3">
                  <c:v>0.30228419466587675</c:v>
                </c:pt>
                <c:pt idx="4">
                  <c:v>0.27177840084755528</c:v>
                </c:pt>
                <c:pt idx="5">
                  <c:v>0.28236342845285622</c:v>
                </c:pt>
                <c:pt idx="6">
                  <c:v>0.28722955216775303</c:v>
                </c:pt>
                <c:pt idx="7">
                  <c:v>0.30310721128721296</c:v>
                </c:pt>
                <c:pt idx="8">
                  <c:v>0.30629803304255981</c:v>
                </c:pt>
                <c:pt idx="9">
                  <c:v>0.32103419344382161</c:v>
                </c:pt>
                <c:pt idx="10">
                  <c:v>0.29876532876188489</c:v>
                </c:pt>
                <c:pt idx="11">
                  <c:v>0.29974589007032049</c:v>
                </c:pt>
                <c:pt idx="12">
                  <c:v>0.31540908138959073</c:v>
                </c:pt>
                <c:pt idx="13">
                  <c:v>0.31160255727896152</c:v>
                </c:pt>
                <c:pt idx="14">
                  <c:v>0.30703181364351351</c:v>
                </c:pt>
                <c:pt idx="15">
                  <c:v>0.30295261007571367</c:v>
                </c:pt>
                <c:pt idx="16">
                  <c:v>0.30065445085581943</c:v>
                </c:pt>
                <c:pt idx="17">
                  <c:v>0.29788118946227193</c:v>
                </c:pt>
                <c:pt idx="18">
                  <c:v>0.29814944638998514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5C22-45C0-A0DE-8948FD3378E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Gjöld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Sheet1!$D$2:$D$20</c:f>
              <c:numCache>
                <c:formatCode>0.0%</c:formatCode>
                <c:ptCount val="19"/>
                <c:pt idx="0">
                  <c:v>0.30019795330927329</c:v>
                </c:pt>
                <c:pt idx="1">
                  <c:v>0.29185916284014518</c:v>
                </c:pt>
                <c:pt idx="2">
                  <c:v>0.29376999507194018</c:v>
                </c:pt>
                <c:pt idx="3">
                  <c:v>0.30331991861019175</c:v>
                </c:pt>
                <c:pt idx="4">
                  <c:v>0.35239866532532704</c:v>
                </c:pt>
                <c:pt idx="5">
                  <c:v>0.34126185846299079</c:v>
                </c:pt>
                <c:pt idx="6">
                  <c:v>0.32687900065268993</c:v>
                </c:pt>
                <c:pt idx="7">
                  <c:v>0.32977864096786674</c:v>
                </c:pt>
                <c:pt idx="8">
                  <c:v>0.32259954308093985</c:v>
                </c:pt>
                <c:pt idx="9">
                  <c:v>0.31271432573175767</c:v>
                </c:pt>
                <c:pt idx="10">
                  <c:v>0.30241312859647818</c:v>
                </c:pt>
                <c:pt idx="11">
                  <c:v>0.2964578775932849</c:v>
                </c:pt>
                <c:pt idx="12">
                  <c:v>0.30686437808393996</c:v>
                </c:pt>
                <c:pt idx="13">
                  <c:v>0.299353113906623</c:v>
                </c:pt>
                <c:pt idx="14">
                  <c:v>0.29851781255842447</c:v>
                </c:pt>
                <c:pt idx="15">
                  <c:v>0.29608845426620006</c:v>
                </c:pt>
                <c:pt idx="16">
                  <c:v>0.2947303972590431</c:v>
                </c:pt>
                <c:pt idx="17">
                  <c:v>0.29057334743118834</c:v>
                </c:pt>
                <c:pt idx="18">
                  <c:v>0.28780799511773458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5C22-45C0-A0DE-8948FD3378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543296"/>
        <c:axId val="311544832"/>
      </c:lineChart>
      <c:catAx>
        <c:axId val="3115432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11544832"/>
        <c:crosses val="autoZero"/>
        <c:auto val="1"/>
        <c:lblAlgn val="ctr"/>
        <c:lblOffset val="100"/>
        <c:noMultiLvlLbl val="0"/>
      </c:catAx>
      <c:valAx>
        <c:axId val="311544832"/>
        <c:scaling>
          <c:orientation val="minMax"/>
          <c:max val="0.36000000000000004"/>
          <c:min val="0.2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"/>
              <c:y val="3.7634192318585641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311543296"/>
        <c:crosses val="autoZero"/>
        <c:crossBetween val="between"/>
      </c:valAx>
      <c:valAx>
        <c:axId val="311551104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90357538003729976"/>
              <c:y val="4.0117402913617511E-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crossAx val="311553024"/>
        <c:crosses val="max"/>
        <c:crossBetween val="between"/>
      </c:valAx>
      <c:catAx>
        <c:axId val="3115530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155110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.28868686757546846"/>
          <c:y val="0.91914632169097255"/>
          <c:w val="0.39362427737924699"/>
          <c:h val="6.537170749071386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Vörugjöld á áfengi og tóbak</c:v>
                </c:pt>
                <c:pt idx="1">
                  <c:v>Aðrir skattar</c:v>
                </c:pt>
                <c:pt idx="2">
                  <c:v>Skattar á bifreiðar og eldsneyti</c:v>
                </c:pt>
                <c:pt idx="3">
                  <c:v>Skattar á fyrirtæki</c:v>
                </c:pt>
                <c:pt idx="4">
                  <c:v>Tryggingagjöld</c:v>
                </c:pt>
                <c:pt idx="5">
                  <c:v>Tekjuskattur einstaklinga</c:v>
                </c:pt>
                <c:pt idx="6">
                  <c:v>Virðisaukaskattur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3.2455195159849445E-2</c:v>
                </c:pt>
                <c:pt idx="1">
                  <c:v>4.6679117747924319E-2</c:v>
                </c:pt>
                <c:pt idx="2">
                  <c:v>6.1113145716813935E-2</c:v>
                </c:pt>
                <c:pt idx="3">
                  <c:v>0.12609577629968968</c:v>
                </c:pt>
                <c:pt idx="4">
                  <c:v>0.12742071035729557</c:v>
                </c:pt>
                <c:pt idx="5">
                  <c:v>0.28618258104669525</c:v>
                </c:pt>
                <c:pt idx="6">
                  <c:v>0.32005347367173181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90-404B-B5D7-190E8E73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1759232"/>
        <c:axId val="311760768"/>
      </c:barChart>
      <c:catAx>
        <c:axId val="311759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1760768"/>
        <c:crosses val="autoZero"/>
        <c:auto val="1"/>
        <c:lblAlgn val="ctr"/>
        <c:lblOffset val="100"/>
        <c:noMultiLvlLbl val="0"/>
      </c:catAx>
      <c:valAx>
        <c:axId val="31176076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crossAx val="31175923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27216124922288E-2"/>
          <c:y val="9.0685412285847838E-2"/>
          <c:w val="0.8288529406898052"/>
          <c:h val="0.738394146682114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Grunndæmi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0.0</c:formatCode>
                <c:ptCount val="14"/>
                <c:pt idx="0">
                  <c:v>24.804684138975407</c:v>
                </c:pt>
                <c:pt idx="1">
                  <c:v>25.176679944857945</c:v>
                </c:pt>
                <c:pt idx="2">
                  <c:v>25.824083003483839</c:v>
                </c:pt>
                <c:pt idx="3">
                  <c:v>26.139612987450516</c:v>
                </c:pt>
                <c:pt idx="4">
                  <c:v>27.205621676913072</c:v>
                </c:pt>
                <c:pt idx="5">
                  <c:v>25.79210713485778</c:v>
                </c:pt>
                <c:pt idx="6">
                  <c:v>26.521645189301136</c:v>
                </c:pt>
                <c:pt idx="7">
                  <c:v>27.589863636274671</c:v>
                </c:pt>
                <c:pt idx="8">
                  <c:v>28.033011553153443</c:v>
                </c:pt>
                <c:pt idx="9">
                  <c:v>28.180502898660166</c:v>
                </c:pt>
                <c:pt idx="10">
                  <c:v>28.100429740841925</c:v>
                </c:pt>
                <c:pt idx="11">
                  <c:v>28.096160107568053</c:v>
                </c:pt>
                <c:pt idx="12">
                  <c:v>27.997374820652158</c:v>
                </c:pt>
                <c:pt idx="13">
                  <c:v>27.877943952171957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78-4AF3-9282-7A17EAD8FE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Megindæmi</c:v>
                </c:pt>
              </c:strCache>
            </c:strRef>
          </c:tx>
          <c:marker>
            <c:symbol val="none"/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0.0</c:formatCode>
                <c:ptCount val="14"/>
                <c:pt idx="0">
                  <c:v>24.804684138975407</c:v>
                </c:pt>
                <c:pt idx="1">
                  <c:v>25.176679944857945</c:v>
                </c:pt>
                <c:pt idx="2">
                  <c:v>25.824083003483839</c:v>
                </c:pt>
                <c:pt idx="3">
                  <c:v>26.139612987450516</c:v>
                </c:pt>
                <c:pt idx="4">
                  <c:v>27.205621676913072</c:v>
                </c:pt>
                <c:pt idx="5">
                  <c:v>25.79210713485778</c:v>
                </c:pt>
                <c:pt idx="6">
                  <c:v>26.521645189301136</c:v>
                </c:pt>
                <c:pt idx="7">
                  <c:v>27.589863636274671</c:v>
                </c:pt>
                <c:pt idx="8">
                  <c:v>28.033011553153443</c:v>
                </c:pt>
                <c:pt idx="9">
                  <c:v>27.928849324969708</c:v>
                </c:pt>
                <c:pt idx="10">
                  <c:v>27.73109847885522</c:v>
                </c:pt>
                <c:pt idx="11">
                  <c:v>27.562662433869704</c:v>
                </c:pt>
                <c:pt idx="12">
                  <c:v>27.329719965053805</c:v>
                </c:pt>
                <c:pt idx="13">
                  <c:v>27.183572479053648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778-4AF3-9282-7A17EAD8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1840128"/>
        <c:axId val="311878784"/>
      </c:lineChart>
      <c:catAx>
        <c:axId val="311840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s-IS"/>
          </a:p>
        </c:txPr>
        <c:crossAx val="311878784"/>
        <c:crosses val="autoZero"/>
        <c:auto val="1"/>
        <c:lblAlgn val="ctr"/>
        <c:lblOffset val="100"/>
        <c:noMultiLvlLbl val="0"/>
      </c:catAx>
      <c:valAx>
        <c:axId val="311878784"/>
        <c:scaling>
          <c:orientation val="minMax"/>
          <c:max val="30"/>
          <c:min val="24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sz="1100" dirty="0"/>
                  <a:t>% af VLF</a:t>
                </a:r>
              </a:p>
            </c:rich>
          </c:tx>
          <c:layout>
            <c:manualLayout>
              <c:xMode val="edge"/>
              <c:yMode val="edge"/>
              <c:x val="0"/>
              <c:y val="1.6444690825130077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s-IS"/>
          </a:p>
        </c:txPr>
        <c:crossAx val="311840128"/>
        <c:crosses val="autoZero"/>
        <c:crossBetween val="between"/>
        <c:majorUnit val="1"/>
      </c:valAx>
    </c:plotArea>
    <c:legend>
      <c:legendPos val="b"/>
      <c:layout>
        <c:manualLayout>
          <c:xMode val="edge"/>
          <c:yMode val="edge"/>
          <c:x val="0"/>
          <c:y val="0.88113523100607871"/>
          <c:w val="0.97334718808350829"/>
          <c:h val="9.1149563242393747E-2"/>
        </c:manualLayout>
      </c:layout>
      <c:overlay val="0"/>
      <c:txPr>
        <a:bodyPr/>
        <a:lstStyle/>
        <a:p>
          <a:pPr>
            <a:defRPr sz="1100"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areaChart>
        <c:grouping val="standard"/>
        <c:varyColors val="0"/>
        <c:ser>
          <c:idx val="4"/>
          <c:order val="4"/>
          <c:tx>
            <c:strRef>
              <c:f>'T1-prósentur samandregnar'!$B$44</c:f>
              <c:strCache>
                <c:ptCount val="1"/>
                <c:pt idx="0">
                  <c:v>Tryggingagjald alls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'T1-prósentur samandregnar'!$C$39:$Y$39</c:f>
              <c:strCache>
                <c:ptCount val="23"/>
                <c:pt idx="0">
                  <c:v>2000-I</c:v>
                </c:pt>
                <c:pt idx="1">
                  <c:v>2000-II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2009-I</c:v>
                </c:pt>
                <c:pt idx="11">
                  <c:v>2009-II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2015-I</c:v>
                </c:pt>
                <c:pt idx="18">
                  <c:v>2015-II</c:v>
                </c:pt>
                <c:pt idx="19">
                  <c:v>2016-I</c:v>
                </c:pt>
                <c:pt idx="20">
                  <c:v>2016-II</c:v>
                </c:pt>
                <c:pt idx="21">
                  <c:v>2017</c:v>
                </c:pt>
                <c:pt idx="22">
                  <c:v>2018</c:v>
                </c:pt>
              </c:strCache>
            </c:strRef>
          </c:cat>
          <c:val>
            <c:numRef>
              <c:f>'T1-prósentur samandregnar'!$C$44:$Y$44</c:f>
              <c:numCache>
                <c:formatCode>0.00%</c:formatCode>
                <c:ptCount val="23"/>
                <c:pt idx="0">
                  <c:v>5.1400000000000008E-2</c:v>
                </c:pt>
                <c:pt idx="1">
                  <c:v>5.1400000000000001E-2</c:v>
                </c:pt>
                <c:pt idx="2">
                  <c:v>5.1400000000000001E-2</c:v>
                </c:pt>
                <c:pt idx="3">
                  <c:v>5.1400000000000001E-2</c:v>
                </c:pt>
                <c:pt idx="4">
                  <c:v>5.6399999999999999E-2</c:v>
                </c:pt>
                <c:pt idx="5">
                  <c:v>5.6399999999999999E-2</c:v>
                </c:pt>
                <c:pt idx="6">
                  <c:v>5.6399999999999999E-2</c:v>
                </c:pt>
                <c:pt idx="7">
                  <c:v>5.6399999999999999E-2</c:v>
                </c:pt>
                <c:pt idx="8">
                  <c:v>5.1900000000000002E-2</c:v>
                </c:pt>
                <c:pt idx="9">
                  <c:v>5.1900000000000002E-2</c:v>
                </c:pt>
                <c:pt idx="10">
                  <c:v>5.1900000000000002E-2</c:v>
                </c:pt>
                <c:pt idx="11">
                  <c:v>6.7500000000000004E-2</c:v>
                </c:pt>
                <c:pt idx="12">
                  <c:v>8.3500000000000005E-2</c:v>
                </c:pt>
                <c:pt idx="13">
                  <c:v>8.3500000000000005E-2</c:v>
                </c:pt>
                <c:pt idx="14">
                  <c:v>7.4399999999999994E-2</c:v>
                </c:pt>
                <c:pt idx="15">
                  <c:v>7.3400000000000007E-2</c:v>
                </c:pt>
                <c:pt idx="16">
                  <c:v>7.4899999999999994E-2</c:v>
                </c:pt>
                <c:pt idx="17">
                  <c:v>7.2500000000000009E-2</c:v>
                </c:pt>
                <c:pt idx="18">
                  <c:v>7.2500000000000009E-2</c:v>
                </c:pt>
                <c:pt idx="19">
                  <c:v>7.2500000000000009E-2</c:v>
                </c:pt>
                <c:pt idx="20">
                  <c:v>6.7500000000000004E-2</c:v>
                </c:pt>
                <c:pt idx="21">
                  <c:v>6.7500000000000004E-2</c:v>
                </c:pt>
                <c:pt idx="22">
                  <c:v>6.7500000000000004E-2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FD9-41A3-AA1D-3E6FFD947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13707136"/>
        <c:axId val="313721216"/>
      </c:areaChart>
      <c:lineChart>
        <c:grouping val="standard"/>
        <c:varyColors val="0"/>
        <c:ser>
          <c:idx val="0"/>
          <c:order val="0"/>
          <c:tx>
            <c:strRef>
              <c:f>'T1-prósentur samandregnar'!$B$40</c:f>
              <c:strCache>
                <c:ptCount val="1"/>
                <c:pt idx="0">
                  <c:v>Atvinnutryggingagjald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22"/>
              <c:layout>
                <c:manualLayout>
                  <c:x val="-4.4922026787528921E-2"/>
                  <c:y val="-3.7797619047619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C2-438B-B776-AABB29B5A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'T1-prósentur samandregnar'!$C$39:$Y$39</c:f>
              <c:strCache>
                <c:ptCount val="23"/>
                <c:pt idx="0">
                  <c:v>2000-I</c:v>
                </c:pt>
                <c:pt idx="1">
                  <c:v>2000-II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2009-I</c:v>
                </c:pt>
                <c:pt idx="11">
                  <c:v>2009-II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2015-I</c:v>
                </c:pt>
                <c:pt idx="18">
                  <c:v>2015-II</c:v>
                </c:pt>
                <c:pt idx="19">
                  <c:v>2016-I</c:v>
                </c:pt>
                <c:pt idx="20">
                  <c:v>2016-II</c:v>
                </c:pt>
                <c:pt idx="21">
                  <c:v>2017</c:v>
                </c:pt>
                <c:pt idx="22">
                  <c:v>2018</c:v>
                </c:pt>
              </c:strCache>
            </c:strRef>
          </c:cat>
          <c:val>
            <c:numRef>
              <c:f>'T1-prósentur samandregnar'!$C$40:$Y$40</c:f>
              <c:numCache>
                <c:formatCode>0.00%</c:formatCode>
                <c:ptCount val="23"/>
                <c:pt idx="0">
                  <c:v>1.15E-2</c:v>
                </c:pt>
                <c:pt idx="1">
                  <c:v>8.0000000000000002E-3</c:v>
                </c:pt>
                <c:pt idx="2">
                  <c:v>8.0000000000000002E-3</c:v>
                </c:pt>
                <c:pt idx="3">
                  <c:v>8.0000000000000002E-3</c:v>
                </c:pt>
                <c:pt idx="4">
                  <c:v>8.0000000000000002E-3</c:v>
                </c:pt>
                <c:pt idx="5">
                  <c:v>8.0000000000000002E-3</c:v>
                </c:pt>
                <c:pt idx="6">
                  <c:v>6.4999999999999997E-3</c:v>
                </c:pt>
                <c:pt idx="7">
                  <c:v>6.4999999999999997E-3</c:v>
                </c:pt>
                <c:pt idx="8">
                  <c:v>6.4999999999999997E-3</c:v>
                </c:pt>
                <c:pt idx="9">
                  <c:v>6.4999999999999997E-3</c:v>
                </c:pt>
                <c:pt idx="10">
                  <c:v>6.4999999999999997E-3</c:v>
                </c:pt>
                <c:pt idx="11">
                  <c:v>2.2100000000000002E-2</c:v>
                </c:pt>
                <c:pt idx="12">
                  <c:v>3.8100000000000002E-2</c:v>
                </c:pt>
                <c:pt idx="13">
                  <c:v>3.8100000000000002E-2</c:v>
                </c:pt>
                <c:pt idx="14">
                  <c:v>2.4500000000000001E-2</c:v>
                </c:pt>
                <c:pt idx="15">
                  <c:v>2.0500000000000001E-2</c:v>
                </c:pt>
                <c:pt idx="16">
                  <c:v>1.4500000000000001E-2</c:v>
                </c:pt>
                <c:pt idx="17">
                  <c:v>1.35E-2</c:v>
                </c:pt>
                <c:pt idx="18">
                  <c:v>1.35E-2</c:v>
                </c:pt>
                <c:pt idx="19">
                  <c:v>1.35E-2</c:v>
                </c:pt>
                <c:pt idx="20">
                  <c:v>1.35E-2</c:v>
                </c:pt>
                <c:pt idx="21">
                  <c:v>1.35E-2</c:v>
                </c:pt>
                <c:pt idx="22">
                  <c:v>1.35E-2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1FD9-41A3-AA1D-3E6FFD947878}"/>
            </c:ext>
          </c:extLst>
        </c:ser>
        <c:ser>
          <c:idx val="1"/>
          <c:order val="1"/>
          <c:tx>
            <c:strRef>
              <c:f>'T1-prósentur samandregnar'!$B$41</c:f>
              <c:strCache>
                <c:ptCount val="1"/>
                <c:pt idx="0">
                  <c:v>Fæðingarorlofssjóður</c:v>
                </c:pt>
              </c:strCache>
            </c:strRef>
          </c:tx>
          <c:marker>
            <c:symbol val="none"/>
          </c:marker>
          <c:dLbls>
            <c:dLbl>
              <c:idx val="22"/>
              <c:layout>
                <c:manualLayout>
                  <c:x val="-4.7596778083045764E-2"/>
                  <c:y val="-1.51190476190476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C2-438B-B776-AABB29B5A8F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'T1-prósentur samandregnar'!$C$39:$Y$39</c:f>
              <c:strCache>
                <c:ptCount val="23"/>
                <c:pt idx="0">
                  <c:v>2000-I</c:v>
                </c:pt>
                <c:pt idx="1">
                  <c:v>2000-II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2009-I</c:v>
                </c:pt>
                <c:pt idx="11">
                  <c:v>2009-II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2015-I</c:v>
                </c:pt>
                <c:pt idx="18">
                  <c:v>2015-II</c:v>
                </c:pt>
                <c:pt idx="19">
                  <c:v>2016-I</c:v>
                </c:pt>
                <c:pt idx="20">
                  <c:v>2016-II</c:v>
                </c:pt>
                <c:pt idx="21">
                  <c:v>2017</c:v>
                </c:pt>
                <c:pt idx="22">
                  <c:v>2018</c:v>
                </c:pt>
              </c:strCache>
            </c:strRef>
          </c:cat>
          <c:val>
            <c:numRef>
              <c:f>'T1-prósentur samandregnar'!$C$41:$Y$41</c:f>
              <c:numCache>
                <c:formatCode>0.00%</c:formatCode>
                <c:ptCount val="23"/>
                <c:pt idx="0">
                  <c:v>0</c:v>
                </c:pt>
                <c:pt idx="1">
                  <c:v>8.5000000000000006E-3</c:v>
                </c:pt>
                <c:pt idx="2">
                  <c:v>8.5000000000000006E-3</c:v>
                </c:pt>
                <c:pt idx="3">
                  <c:v>8.5000000000000006E-3</c:v>
                </c:pt>
                <c:pt idx="4">
                  <c:v>8.5000000000000006E-3</c:v>
                </c:pt>
                <c:pt idx="5">
                  <c:v>8.5000000000000006E-3</c:v>
                </c:pt>
                <c:pt idx="6">
                  <c:v>1.0800000000000001E-2</c:v>
                </c:pt>
                <c:pt idx="7">
                  <c:v>1.0800000000000001E-2</c:v>
                </c:pt>
                <c:pt idx="8">
                  <c:v>1.0800000000000001E-2</c:v>
                </c:pt>
                <c:pt idx="9">
                  <c:v>1.0800000000000001E-2</c:v>
                </c:pt>
                <c:pt idx="10">
                  <c:v>1.0800000000000001E-2</c:v>
                </c:pt>
                <c:pt idx="11">
                  <c:v>1.0800000000000001E-2</c:v>
                </c:pt>
                <c:pt idx="12">
                  <c:v>1.0800000000000001E-2</c:v>
                </c:pt>
                <c:pt idx="13">
                  <c:v>1.0800000000000001E-2</c:v>
                </c:pt>
                <c:pt idx="14">
                  <c:v>1.2800000000000001E-2</c:v>
                </c:pt>
                <c:pt idx="15">
                  <c:v>1.2800000000000001E-2</c:v>
                </c:pt>
                <c:pt idx="16">
                  <c:v>6.5000000000000006E-3</c:v>
                </c:pt>
                <c:pt idx="17">
                  <c:v>6.5000000000000006E-3</c:v>
                </c:pt>
                <c:pt idx="18">
                  <c:v>6.5000000000000006E-3</c:v>
                </c:pt>
                <c:pt idx="19">
                  <c:v>6.5000000000000006E-3</c:v>
                </c:pt>
                <c:pt idx="20">
                  <c:v>6.5000000000000006E-3</c:v>
                </c:pt>
                <c:pt idx="21">
                  <c:v>6.5000000000000006E-3</c:v>
                </c:pt>
                <c:pt idx="22">
                  <c:v>6.5000000000000006E-3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FD9-41A3-AA1D-3E6FFD947878}"/>
            </c:ext>
          </c:extLst>
        </c:ser>
        <c:ser>
          <c:idx val="2"/>
          <c:order val="2"/>
          <c:tx>
            <c:strRef>
              <c:f>'T1-prósentur samandregnar'!$B$42</c:f>
              <c:strCache>
                <c:ptCount val="1"/>
                <c:pt idx="0">
                  <c:v>Önnur ráðstöfun
(breytileg eftir tímabilum)</c:v>
                </c:pt>
              </c:strCache>
            </c:strRef>
          </c:tx>
          <c:marker>
            <c:symbol val="none"/>
          </c:marker>
          <c:dLbls>
            <c:dLbl>
              <c:idx val="22"/>
              <c:layout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BC-4350-A942-10A831F1CF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is-I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'T1-prósentur samandregnar'!$C$39:$Y$39</c:f>
              <c:strCache>
                <c:ptCount val="23"/>
                <c:pt idx="0">
                  <c:v>2000-I</c:v>
                </c:pt>
                <c:pt idx="1">
                  <c:v>2000-II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2009-I</c:v>
                </c:pt>
                <c:pt idx="11">
                  <c:v>2009-II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2015-I</c:v>
                </c:pt>
                <c:pt idx="18">
                  <c:v>2015-II</c:v>
                </c:pt>
                <c:pt idx="19">
                  <c:v>2016-I</c:v>
                </c:pt>
                <c:pt idx="20">
                  <c:v>2016-II</c:v>
                </c:pt>
                <c:pt idx="21">
                  <c:v>2017</c:v>
                </c:pt>
                <c:pt idx="22">
                  <c:v>2018</c:v>
                </c:pt>
              </c:strCache>
            </c:strRef>
          </c:cat>
          <c:val>
            <c:numRef>
              <c:f>'T1-prósentur samandregnar'!$C$42:$Y$42</c:f>
              <c:numCache>
                <c:formatCode>0.00%</c:formatCode>
                <c:ptCount val="23"/>
                <c:pt idx="0">
                  <c:v>8.8000000000000003E-4</c:v>
                </c:pt>
                <c:pt idx="1">
                  <c:v>8.8000000000000003E-4</c:v>
                </c:pt>
                <c:pt idx="2">
                  <c:v>8.8000000000000003E-4</c:v>
                </c:pt>
                <c:pt idx="3">
                  <c:v>8.8000000000000003E-4</c:v>
                </c:pt>
                <c:pt idx="4">
                  <c:v>8.8000000000000003E-4</c:v>
                </c:pt>
                <c:pt idx="5">
                  <c:v>8.8000000000000003E-4</c:v>
                </c:pt>
                <c:pt idx="6">
                  <c:v>7.9999999999999993E-5</c:v>
                </c:pt>
                <c:pt idx="7">
                  <c:v>7.9999999999999993E-5</c:v>
                </c:pt>
                <c:pt idx="8">
                  <c:v>1.58E-3</c:v>
                </c:pt>
                <c:pt idx="9">
                  <c:v>2.0800000000000003E-3</c:v>
                </c:pt>
                <c:pt idx="10">
                  <c:v>2.5700000000000002E-3</c:v>
                </c:pt>
                <c:pt idx="11">
                  <c:v>2.5700000000000002E-3</c:v>
                </c:pt>
                <c:pt idx="12">
                  <c:v>3.32E-3</c:v>
                </c:pt>
                <c:pt idx="13">
                  <c:v>3.32E-3</c:v>
                </c:pt>
                <c:pt idx="14">
                  <c:v>3.2499999999999999E-3</c:v>
                </c:pt>
                <c:pt idx="15">
                  <c:v>3.2499999999999999E-3</c:v>
                </c:pt>
                <c:pt idx="16">
                  <c:v>3.2499999999999999E-3</c:v>
                </c:pt>
                <c:pt idx="17">
                  <c:v>2.5999999999999999E-3</c:v>
                </c:pt>
                <c:pt idx="18">
                  <c:v>3.2499999999999999E-3</c:v>
                </c:pt>
                <c:pt idx="19">
                  <c:v>3.2499999999999999E-3</c:v>
                </c:pt>
                <c:pt idx="20">
                  <c:v>3.2499999999999999E-3</c:v>
                </c:pt>
                <c:pt idx="21">
                  <c:v>3.2499999999999999E-3</c:v>
                </c:pt>
                <c:pt idx="22">
                  <c:v>3.2499999999999999E-3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1FD9-41A3-AA1D-3E6FFD947878}"/>
            </c:ext>
          </c:extLst>
        </c:ser>
        <c:ser>
          <c:idx val="3"/>
          <c:order val="3"/>
          <c:tx>
            <c:strRef>
              <c:f>'T1-prósentur samandregnar'!$B$43</c:f>
              <c:strCache>
                <c:ptCount val="1"/>
                <c:pt idx="0">
                  <c:v>Lífeyris- og slysatryggingar</c:v>
                </c:pt>
              </c:strCache>
            </c:strRef>
          </c:tx>
          <c:marker>
            <c:symbol val="none"/>
          </c:marker>
          <c:dLbls>
            <c:dLbl>
              <c:idx val="22"/>
              <c:layout>
                <c:manualLayout>
                  <c:x val="-3.9572524196495235E-2"/>
                  <c:y val="3.5277777777777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C2-438B-B776-AABB29B5A8F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>
                    <a:solidFill>
                      <a:schemeClr val="bg1"/>
                    </a:solidFill>
                  </a:defRPr>
                </a:pPr>
                <a:endParaRPr lang="is-IS"/>
              </a:p>
            </c:txPr>
            <c:dLblPos val="l"/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'T1-prósentur samandregnar'!$C$39:$Y$39</c:f>
              <c:strCache>
                <c:ptCount val="23"/>
                <c:pt idx="0">
                  <c:v>2000-I</c:v>
                </c:pt>
                <c:pt idx="1">
                  <c:v>2000-II</c:v>
                </c:pt>
                <c:pt idx="2">
                  <c:v>2001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2009-I</c:v>
                </c:pt>
                <c:pt idx="11">
                  <c:v>2009-II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2015-I</c:v>
                </c:pt>
                <c:pt idx="18">
                  <c:v>2015-II</c:v>
                </c:pt>
                <c:pt idx="19">
                  <c:v>2016-I</c:v>
                </c:pt>
                <c:pt idx="20">
                  <c:v>2016-II</c:v>
                </c:pt>
                <c:pt idx="21">
                  <c:v>2017</c:v>
                </c:pt>
                <c:pt idx="22">
                  <c:v>2018</c:v>
                </c:pt>
              </c:strCache>
            </c:strRef>
          </c:cat>
          <c:val>
            <c:numRef>
              <c:f>'T1-prósentur samandregnar'!$C$43:$Y$43</c:f>
              <c:numCache>
                <c:formatCode>0.000%</c:formatCode>
                <c:ptCount val="23"/>
                <c:pt idx="0">
                  <c:v>3.9020000000000006E-2</c:v>
                </c:pt>
                <c:pt idx="1">
                  <c:v>3.4020000000000002E-2</c:v>
                </c:pt>
                <c:pt idx="2">
                  <c:v>3.4020000000000002E-2</c:v>
                </c:pt>
                <c:pt idx="3">
                  <c:v>3.4020000000000002E-2</c:v>
                </c:pt>
                <c:pt idx="4">
                  <c:v>3.9019999999999999E-2</c:v>
                </c:pt>
                <c:pt idx="5">
                  <c:v>3.9019999999999999E-2</c:v>
                </c:pt>
                <c:pt idx="6">
                  <c:v>3.9019999999999999E-2</c:v>
                </c:pt>
                <c:pt idx="7">
                  <c:v>3.9019999999999999E-2</c:v>
                </c:pt>
                <c:pt idx="8">
                  <c:v>3.3020000000000001E-2</c:v>
                </c:pt>
                <c:pt idx="9">
                  <c:v>3.252E-2</c:v>
                </c:pt>
                <c:pt idx="10">
                  <c:v>3.2030000000000003E-2</c:v>
                </c:pt>
                <c:pt idx="11">
                  <c:v>3.2030000000000003E-2</c:v>
                </c:pt>
                <c:pt idx="12">
                  <c:v>3.1280000000000002E-2</c:v>
                </c:pt>
                <c:pt idx="13">
                  <c:v>3.1280000000000002E-2</c:v>
                </c:pt>
                <c:pt idx="14">
                  <c:v>3.3849999999999998E-2</c:v>
                </c:pt>
                <c:pt idx="15">
                  <c:v>3.6850000000000001E-2</c:v>
                </c:pt>
                <c:pt idx="16">
                  <c:v>5.0650000000000001E-2</c:v>
                </c:pt>
                <c:pt idx="17">
                  <c:v>4.99E-2</c:v>
                </c:pt>
                <c:pt idx="18">
                  <c:v>4.9250000000000002E-2</c:v>
                </c:pt>
                <c:pt idx="19">
                  <c:v>4.9250000000000002E-2</c:v>
                </c:pt>
                <c:pt idx="20">
                  <c:v>4.4250000000000005E-2</c:v>
                </c:pt>
                <c:pt idx="21">
                  <c:v>4.4250000000000005E-2</c:v>
                </c:pt>
                <c:pt idx="22">
                  <c:v>4.4250000000000005E-2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1FD9-41A3-AA1D-3E6FFD9478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3707136"/>
        <c:axId val="313721216"/>
      </c:lineChart>
      <c:catAx>
        <c:axId val="3137071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13721216"/>
        <c:crosses val="autoZero"/>
        <c:auto val="1"/>
        <c:lblAlgn val="ctr"/>
        <c:lblOffset val="100"/>
        <c:noMultiLvlLbl val="0"/>
      </c:catAx>
      <c:valAx>
        <c:axId val="31372121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%" sourceLinked="0"/>
        <c:majorTickMark val="out"/>
        <c:minorTickMark val="none"/>
        <c:tickLblPos val="nextTo"/>
        <c:crossAx val="3137071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9467628205128218E-2"/>
          <c:y val="0.81031646825396819"/>
          <c:w val="0.8939814102564102"/>
          <c:h val="0.174564484126984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27216124922288E-2"/>
          <c:y val="9.0685412285847838E-2"/>
          <c:w val="0.8288529406898052"/>
          <c:h val="0.7383941466821145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Heildarútgjöld (V-ás)</c:v>
                </c:pt>
              </c:strCache>
            </c:strRef>
          </c:tx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Sheet1!$B$2:$B$20</c:f>
              <c:numCache>
                <c:formatCode>0.0%</c:formatCode>
                <c:ptCount val="19"/>
                <c:pt idx="0">
                  <c:v>0.30628922681206711</c:v>
                </c:pt>
                <c:pt idx="1">
                  <c:v>0.29774654526550504</c:v>
                </c:pt>
                <c:pt idx="2">
                  <c:v>0.29985084014999464</c:v>
                </c:pt>
                <c:pt idx="3">
                  <c:v>0.43336402621988129</c:v>
                </c:pt>
                <c:pt idx="4">
                  <c:v>0.36160310924212236</c:v>
                </c:pt>
                <c:pt idx="5">
                  <c:v>0.38197218623471835</c:v>
                </c:pt>
                <c:pt idx="6">
                  <c:v>0.34750675373101564</c:v>
                </c:pt>
                <c:pt idx="7">
                  <c:v>0.33781026176885848</c:v>
                </c:pt>
                <c:pt idx="8">
                  <c:v>0.32534479491282736</c:v>
                </c:pt>
                <c:pt idx="9">
                  <c:v>0.33150890897806834</c:v>
                </c:pt>
                <c:pt idx="10">
                  <c:v>0.31244935680060715</c:v>
                </c:pt>
                <c:pt idx="11">
                  <c:v>0.34602257671312736</c:v>
                </c:pt>
                <c:pt idx="12">
                  <c:v>0.30690743825269667</c:v>
                </c:pt>
                <c:pt idx="13">
                  <c:v>0.29939543355759163</c:v>
                </c:pt>
                <c:pt idx="14">
                  <c:v>0.30133854677275079</c:v>
                </c:pt>
                <c:pt idx="15">
                  <c:v>0.29877106043432688</c:v>
                </c:pt>
                <c:pt idx="16">
                  <c:v>0.29664093785211054</c:v>
                </c:pt>
                <c:pt idx="17">
                  <c:v>0.29048983900245429</c:v>
                </c:pt>
                <c:pt idx="18">
                  <c:v>0.28749783687767477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778-4AF3-9282-7A17EAD8FE0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Frumgjöld (V-ás)</c:v>
                </c:pt>
              </c:strCache>
            </c:strRef>
          </c:tx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Sheet1!$C$2:$C$20</c:f>
              <c:numCache>
                <c:formatCode>0.0%</c:formatCode>
                <c:ptCount val="19"/>
                <c:pt idx="0">
                  <c:v>0.28881207087127997</c:v>
                </c:pt>
                <c:pt idx="1">
                  <c:v>0.28104162731492693</c:v>
                </c:pt>
                <c:pt idx="2">
                  <c:v>0.27995919888639031</c:v>
                </c:pt>
                <c:pt idx="3">
                  <c:v>0.40720982344077994</c:v>
                </c:pt>
                <c:pt idx="4">
                  <c:v>0.30482069995438626</c:v>
                </c:pt>
                <c:pt idx="5">
                  <c:v>0.33804209677538311</c:v>
                </c:pt>
                <c:pt idx="6">
                  <c:v>0.31044333158697313</c:v>
                </c:pt>
                <c:pt idx="7">
                  <c:v>0.29526974565974745</c:v>
                </c:pt>
                <c:pt idx="8">
                  <c:v>0.28357354922934386</c:v>
                </c:pt>
                <c:pt idx="9">
                  <c:v>0.28850320655901923</c:v>
                </c:pt>
                <c:pt idx="10">
                  <c:v>0.27098043444314746</c:v>
                </c:pt>
                <c:pt idx="11">
                  <c:v>0.31076613248429458</c:v>
                </c:pt>
                <c:pt idx="12">
                  <c:v>0.27237592310236775</c:v>
                </c:pt>
                <c:pt idx="13">
                  <c:v>0.27299405410758387</c:v>
                </c:pt>
                <c:pt idx="14">
                  <c:v>0.27931693803782154</c:v>
                </c:pt>
                <c:pt idx="15">
                  <c:v>0.27805575555060369</c:v>
                </c:pt>
                <c:pt idx="16">
                  <c:v>0.27684334235983488</c:v>
                </c:pt>
                <c:pt idx="17">
                  <c:v>0.27116754529754833</c:v>
                </c:pt>
                <c:pt idx="18">
                  <c:v>0.2690609293666999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778-4AF3-9282-7A17EAD8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208256"/>
        <c:axId val="31420979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Vaxtagjöld (H-ás)</c:v>
                </c:pt>
              </c:strCache>
            </c:strRef>
          </c:tx>
          <c:marker>
            <c:symbol val="none"/>
          </c:marker>
          <c:cat>
            <c:numRef>
              <c:f>Sheet1!$A$2:$A$20</c:f>
              <c:numCache>
                <c:formatCode>General</c:formatCod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numCache>
            </c:numRef>
          </c:cat>
          <c:val>
            <c:numRef>
              <c:f>Sheet1!$D$2:$D$20</c:f>
              <c:numCache>
                <c:formatCode>0.0%</c:formatCode>
                <c:ptCount val="19"/>
                <c:pt idx="0">
                  <c:v>1.7477155940787133E-2</c:v>
                </c:pt>
                <c:pt idx="1">
                  <c:v>1.6704917950578116E-2</c:v>
                </c:pt>
                <c:pt idx="2">
                  <c:v>1.9891641263604338E-2</c:v>
                </c:pt>
                <c:pt idx="3">
                  <c:v>2.6154202779101365E-2</c:v>
                </c:pt>
                <c:pt idx="4">
                  <c:v>5.6782409287736105E-2</c:v>
                </c:pt>
                <c:pt idx="5">
                  <c:v>4.3930089459335214E-2</c:v>
                </c:pt>
                <c:pt idx="6">
                  <c:v>3.706342214404252E-2</c:v>
                </c:pt>
                <c:pt idx="7">
                  <c:v>4.2540516109111005E-2</c:v>
                </c:pt>
                <c:pt idx="8">
                  <c:v>4.1771245683483532E-2</c:v>
                </c:pt>
                <c:pt idx="9">
                  <c:v>4.3005702419049108E-2</c:v>
                </c:pt>
                <c:pt idx="10">
                  <c:v>4.1468922357459671E-2</c:v>
                </c:pt>
                <c:pt idx="11">
                  <c:v>3.5256444228832805E-2</c:v>
                </c:pt>
                <c:pt idx="12">
                  <c:v>3.4531515150328915E-2</c:v>
                </c:pt>
                <c:pt idx="13">
                  <c:v>2.6401379450007735E-2</c:v>
                </c:pt>
                <c:pt idx="14">
                  <c:v>2.2021608734929234E-2</c:v>
                </c:pt>
                <c:pt idx="15">
                  <c:v>2.0715304883723182E-2</c:v>
                </c:pt>
                <c:pt idx="16">
                  <c:v>1.9797595492275673E-2</c:v>
                </c:pt>
                <c:pt idx="17">
                  <c:v>1.9322293704905975E-2</c:v>
                </c:pt>
                <c:pt idx="18">
                  <c:v>1.8436907510974869E-2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778-4AF3-9282-7A17EAD8FE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217984"/>
        <c:axId val="314211712"/>
      </c:lineChart>
      <c:catAx>
        <c:axId val="31420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s-IS"/>
          </a:p>
        </c:txPr>
        <c:crossAx val="314209792"/>
        <c:crosses val="autoZero"/>
        <c:auto val="1"/>
        <c:lblAlgn val="ctr"/>
        <c:lblOffset val="100"/>
        <c:noMultiLvlLbl val="0"/>
      </c:catAx>
      <c:valAx>
        <c:axId val="314209792"/>
        <c:scaling>
          <c:orientation val="minMax"/>
          <c:min val="0.2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sz="1100" dirty="0"/>
                  <a:t>% af VLF</a:t>
                </a:r>
              </a:p>
            </c:rich>
          </c:tx>
          <c:layout>
            <c:manualLayout>
              <c:xMode val="edge"/>
              <c:yMode val="edge"/>
              <c:x val="0"/>
              <c:y val="1.6444690825130077E-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is-IS"/>
          </a:p>
        </c:txPr>
        <c:crossAx val="314208256"/>
        <c:crosses val="autoZero"/>
        <c:crossBetween val="between"/>
      </c:valAx>
      <c:valAx>
        <c:axId val="314211712"/>
        <c:scaling>
          <c:orientation val="minMax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1100">
                    <a:solidFill>
                      <a:schemeClr val="tx1"/>
                    </a:solidFill>
                  </a:defRPr>
                </a:pPr>
                <a:r>
                  <a:rPr lang="is-IS" sz="1100">
                    <a:solidFill>
                      <a:schemeClr val="tx1"/>
                    </a:solidFill>
                  </a:rPr>
                  <a:t>% af VLF</a:t>
                </a:r>
              </a:p>
            </c:rich>
          </c:tx>
          <c:layout>
            <c:manualLayout>
              <c:xMode val="edge"/>
              <c:yMode val="edge"/>
              <c:x val="0.88158328402333763"/>
              <c:y val="1.3710582827864221E-2"/>
            </c:manualLayout>
          </c:layout>
          <c:overlay val="0"/>
        </c:title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is-IS"/>
          </a:p>
        </c:txPr>
        <c:crossAx val="314217984"/>
        <c:crosses val="max"/>
        <c:crossBetween val="between"/>
      </c:valAx>
      <c:catAx>
        <c:axId val="314217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4211712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0"/>
          <c:y val="0.88113523100607871"/>
          <c:w val="0.97334718808350829"/>
          <c:h val="9.1149563242393747E-2"/>
        </c:manualLayout>
      </c:layout>
      <c:overlay val="0"/>
      <c:txPr>
        <a:bodyPr/>
        <a:lstStyle/>
        <a:p>
          <a:pPr>
            <a:defRPr sz="1100"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29374665545449E-2"/>
          <c:y val="0.14289044289044289"/>
          <c:w val="0.84630590168947328"/>
          <c:h val="0.575303838076115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Samneysla, ma.kr. (v-ás)</c:v>
                </c:pt>
              </c:strCache>
            </c:strRef>
          </c:tx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Sheet1!$B$2:$B$8</c:f>
              <c:numCache>
                <c:formatCode>0.0</c:formatCode>
                <c:ptCount val="7"/>
                <c:pt idx="0">
                  <c:v>289.92099999999999</c:v>
                </c:pt>
                <c:pt idx="1">
                  <c:v>302.97992397092077</c:v>
                </c:pt>
                <c:pt idx="2">
                  <c:v>321.81708996638804</c:v>
                </c:pt>
                <c:pt idx="3">
                  <c:v>337.03275185081134</c:v>
                </c:pt>
                <c:pt idx="4">
                  <c:v>352.76775891756165</c:v>
                </c:pt>
                <c:pt idx="5">
                  <c:v>371.903793024371</c:v>
                </c:pt>
                <c:pt idx="6">
                  <c:v>389.46654547749654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3E2-4EAA-9E45-FF17E4F2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332672"/>
        <c:axId val="3143342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Samneysla, % af VLF (h-ás)</c:v>
                </c:pt>
              </c:strCache>
            </c:strRef>
          </c:tx>
          <c:marker>
            <c:symbol val="none"/>
          </c:marker>
          <c:cat>
            <c:numRef>
              <c:f>Sheet1!$A$2:$A$8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Sheet1!$C$2:$C$8</c:f>
              <c:numCache>
                <c:formatCode>0.0%</c:formatCode>
                <c:ptCount val="7"/>
                <c:pt idx="0">
                  <c:v>0.1134913380555985</c:v>
                </c:pt>
                <c:pt idx="1">
                  <c:v>0.11237515015721353</c:v>
                </c:pt>
                <c:pt idx="2">
                  <c:v>0.11248113995097929</c:v>
                </c:pt>
                <c:pt idx="3">
                  <c:v>0.11163832427974157</c:v>
                </c:pt>
                <c:pt idx="4">
                  <c:v>0.11103290781020501</c:v>
                </c:pt>
                <c:pt idx="5">
                  <c:v>0.11109770614235626</c:v>
                </c:pt>
                <c:pt idx="6">
                  <c:v>0.11060714065992171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C3E2-4EAA-9E45-FF17E4F2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4358784"/>
        <c:axId val="314356864"/>
      </c:lineChart>
      <c:catAx>
        <c:axId val="314332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crossAx val="314334208"/>
        <c:crosses val="autoZero"/>
        <c:auto val="1"/>
        <c:lblAlgn val="ctr"/>
        <c:lblOffset val="100"/>
        <c:tickLblSkip val="2"/>
        <c:noMultiLvlLbl val="0"/>
      </c:catAx>
      <c:valAx>
        <c:axId val="31433420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ma.kr.</a:t>
                </a:r>
              </a:p>
            </c:rich>
          </c:tx>
          <c:layout>
            <c:manualLayout>
              <c:xMode val="edge"/>
              <c:yMode val="edge"/>
              <c:x val="0"/>
              <c:y val="4.1265591753580536E-2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314332672"/>
        <c:crosses val="autoZero"/>
        <c:crossBetween val="between"/>
      </c:valAx>
      <c:valAx>
        <c:axId val="314356864"/>
        <c:scaling>
          <c:orientation val="minMax"/>
          <c:max val="0.16000000000000003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88900960082852443"/>
              <c:y val="3.1315231905084562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crossAx val="314358784"/>
        <c:crosses val="max"/>
        <c:crossBetween val="between"/>
        <c:majorUnit val="2.0000000000000004E-2"/>
      </c:valAx>
      <c:catAx>
        <c:axId val="3143587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14356864"/>
        <c:crosses val="autoZero"/>
        <c:auto val="1"/>
        <c:lblAlgn val="ctr"/>
        <c:lblOffset val="100"/>
        <c:noMultiLvlLbl val="0"/>
      </c:catAx>
    </c:plotArea>
    <c:legend>
      <c:legendPos val="b"/>
      <c:layout>
        <c:manualLayout>
          <c:xMode val="edge"/>
          <c:yMode val="edge"/>
          <c:x val="7.6784197676764657E-2"/>
          <c:y val="0.82484781140072272"/>
          <c:w val="0.83232462081377701"/>
          <c:h val="0.1444511530462820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 b="0">
                <a:solidFill>
                  <a:srgbClr val="969696"/>
                </a:solidFill>
              </a:defRPr>
            </a:pPr>
            <a:r>
              <a:rPr lang="en-US" sz="1600" b="0" dirty="0" err="1">
                <a:solidFill>
                  <a:srgbClr val="969696"/>
                </a:solidFill>
              </a:rPr>
              <a:t>Uppsöfnuð</a:t>
            </a:r>
            <a:r>
              <a:rPr lang="en-US" sz="1600" b="0" dirty="0">
                <a:solidFill>
                  <a:srgbClr val="969696"/>
                </a:solidFill>
              </a:rPr>
              <a:t> </a:t>
            </a:r>
            <a:r>
              <a:rPr lang="en-US" sz="1600" b="0" dirty="0" err="1">
                <a:solidFill>
                  <a:srgbClr val="969696"/>
                </a:solidFill>
              </a:rPr>
              <a:t>áhrif</a:t>
            </a:r>
            <a:r>
              <a:rPr lang="en-US" sz="1600" b="0" dirty="0">
                <a:solidFill>
                  <a:srgbClr val="969696"/>
                </a:solidFill>
              </a:rPr>
              <a:t> </a:t>
            </a:r>
            <a:r>
              <a:rPr lang="en-US" sz="1600" b="0" dirty="0" err="1">
                <a:solidFill>
                  <a:srgbClr val="969696"/>
                </a:solidFill>
              </a:rPr>
              <a:t>skattabreytinga</a:t>
            </a:r>
            <a:r>
              <a:rPr lang="en-US" sz="1600" b="0" dirty="0">
                <a:solidFill>
                  <a:srgbClr val="969696"/>
                </a:solidFill>
              </a:rPr>
              <a:t> í </a:t>
            </a:r>
            <a:r>
              <a:rPr lang="en-US" sz="1600" b="0" dirty="0" err="1" smtClean="0">
                <a:solidFill>
                  <a:srgbClr val="969696"/>
                </a:solidFill>
              </a:rPr>
              <a:t>ma.kr</a:t>
            </a:r>
            <a:r>
              <a:rPr lang="en-US" sz="1600" b="0" dirty="0" smtClean="0">
                <a:solidFill>
                  <a:srgbClr val="969696"/>
                </a:solidFill>
              </a:rPr>
              <a:t>.</a:t>
            </a:r>
            <a:endParaRPr lang="en-US" sz="1600" b="0" dirty="0">
              <a:solidFill>
                <a:srgbClr val="969696"/>
              </a:solidFill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Sheet1!$C$8</c:f>
              <c:strCache>
                <c:ptCount val="1"/>
                <c:pt idx="0">
                  <c:v>Uppsöfnuð áhrif skattabreytinga</c:v>
                </c:pt>
              </c:strCache>
            </c:strRef>
          </c:tx>
          <c:spPr>
            <a:solidFill>
              <a:srgbClr val="00468C"/>
            </a:solidFill>
          </c:spPr>
          <c:invertIfNegative val="0"/>
          <c:dLbls>
            <c:txPr>
              <a:bodyPr/>
              <a:lstStyle/>
              <a:p>
                <a:pPr>
                  <a:defRPr sz="1000">
                    <a:solidFill>
                      <a:srgbClr val="969696"/>
                    </a:solidFill>
                  </a:defRPr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Sheet1!$D$7:$H$7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Sheet1!$D$8:$H$8</c:f>
              <c:numCache>
                <c:formatCode>General</c:formatCode>
                <c:ptCount val="5"/>
                <c:pt idx="0">
                  <c:v>-7.2</c:v>
                </c:pt>
                <c:pt idx="1">
                  <c:v>-11.2</c:v>
                </c:pt>
                <c:pt idx="2" formatCode="0.0">
                  <c:v>-17</c:v>
                </c:pt>
                <c:pt idx="3">
                  <c:v>-22.4</c:v>
                </c:pt>
                <c:pt idx="4">
                  <c:v>-24.5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7"/>
        <c:axId val="284727168"/>
        <c:axId val="284728704"/>
      </c:barChart>
      <c:catAx>
        <c:axId val="284727168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>
                <a:solidFill>
                  <a:srgbClr val="969696"/>
                </a:solidFill>
              </a:defRPr>
            </a:pPr>
            <a:endParaRPr lang="is-IS"/>
          </a:p>
        </c:txPr>
        <c:crossAx val="284728704"/>
        <c:crosses val="autoZero"/>
        <c:auto val="1"/>
        <c:lblAlgn val="ctr"/>
        <c:lblOffset val="100"/>
        <c:noMultiLvlLbl val="0"/>
      </c:catAx>
      <c:valAx>
        <c:axId val="28472870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2">
                    <a:lumMod val="75000"/>
                  </a:schemeClr>
                </a:solidFill>
              </a:defRPr>
            </a:pPr>
            <a:endParaRPr lang="is-IS"/>
          </a:p>
        </c:txPr>
        <c:crossAx val="2847271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206349206349209E-2"/>
          <c:y val="0.11504676556314439"/>
          <c:w val="0.94579365079365074"/>
          <c:h val="0.75368599643276635"/>
        </c:manualLayout>
      </c:layout>
      <c:barChart>
        <c:barDir val="col"/>
        <c:grouping val="stack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66BB-4A9C-95C0-50B226CD56F2}"/>
              </c:ext>
            </c:extLst>
          </c:dPt>
          <c:dPt>
            <c:idx val="1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6BB-4A9C-95C0-50B226CD56F2}"/>
              </c:ext>
            </c:extLst>
          </c:dPt>
          <c:dPt>
            <c:idx val="2"/>
            <c:invertIfNegative val="0"/>
            <c:bubble3D val="0"/>
            <c:spPr>
              <a:solidFill>
                <a:schemeClr val="bg1"/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6BB-4A9C-95C0-50B226CD56F2}"/>
              </c:ext>
            </c:extLst>
          </c:dPt>
          <c:dPt>
            <c:idx val="3"/>
            <c:invertIfNegative val="0"/>
            <c:bubble3D val="0"/>
            <c:spPr>
              <a:solidFill>
                <a:schemeClr val="bg1"/>
              </a:solidFill>
              <a:effectLst>
                <a:outerShdw blurRad="57150" dist="19050" dir="5400000" algn="ctr" rotWithShape="0">
                  <a:srgbClr val="000000">
                    <a:alpha val="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6BB-4A9C-95C0-50B226CD56F2}"/>
              </c:ext>
            </c:extLst>
          </c:dPt>
          <c:dPt>
            <c:idx val="4"/>
            <c:invertIfNegative val="0"/>
            <c:bubble3D val="0"/>
            <c:spPr>
              <a:solidFill>
                <a:schemeClr val="bg1"/>
              </a:solidFill>
              <a:effectLst>
                <a:outerShdw blurRad="57150" dist="19050" dir="5400000" algn="ctr" rotWithShape="0">
                  <a:srgbClr val="000000">
                    <a:alpha val="0"/>
                  </a:srgb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6BB-4A9C-95C0-50B226CD56F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B-66BB-4A9C-95C0-50B226CD56F2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C-66BB-4A9C-95C0-50B226CD56F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66BB-4A9C-95C0-50B226CD56F2}"/>
              </c:ext>
            </c:extLst>
          </c:dPt>
          <c:dPt>
            <c:idx val="8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E-66BB-4A9C-95C0-50B226CD56F2}"/>
              </c:ext>
            </c:extLst>
          </c:dPt>
          <c:dPt>
            <c:idx val="9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66BB-4A9C-95C0-50B226CD56F2}"/>
              </c:ext>
            </c:extLst>
          </c:dPt>
          <c:dPt>
            <c:idx val="1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0-66BB-4A9C-95C0-50B226CD56F2}"/>
              </c:ext>
            </c:extLst>
          </c:dPt>
          <c:dLbls>
            <c:dLbl>
              <c:idx val="0"/>
              <c:layout>
                <c:manualLayout>
                  <c:x val="0"/>
                  <c:y val="-0.1529363061983617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6BB-4A9C-95C0-50B226CD56F2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6BB-4A9C-95C0-50B226CD56F2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6BB-4A9C-95C0-50B226CD56F2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6BB-4A9C-95C0-50B226CD56F2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6BB-4A9C-95C0-50B226CD56F2}"/>
                </c:ext>
              </c:extLst>
            </c:dLbl>
            <c:dLbl>
              <c:idx val="5"/>
              <c:layout>
                <c:manualLayout>
                  <c:x val="-2.5793652405552581E-3"/>
                  <c:y val="-0.373480684646724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6BB-4A9C-95C0-50B226CD56F2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6BB-4A9C-95C0-50B226CD56F2}"/>
                </c:ext>
              </c:extLst>
            </c:dLbl>
            <c:dLbl>
              <c:idx val="7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6BB-4A9C-95C0-50B226CD56F2}"/>
                </c:ext>
              </c:extLst>
            </c:dLbl>
            <c:dLbl>
              <c:idx val="8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6BB-4A9C-95C0-50B226CD56F2}"/>
                </c:ext>
              </c:extLst>
            </c:dLbl>
            <c:dLbl>
              <c:idx val="9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6BB-4A9C-95C0-50B226CD56F2}"/>
                </c:ext>
              </c:extLst>
            </c:dLbl>
            <c:dLbl>
              <c:idx val="10"/>
              <c:layout>
                <c:manualLayout>
                  <c:x val="-2.5740025740025739E-3"/>
                  <c:y val="-0.3632019115890083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6BB-4A9C-95C0-50B226CD5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s-I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Gögn!$A$1:$A$6</c:f>
              <c:strCache>
                <c:ptCount val="6"/>
                <c:pt idx="0">
                  <c:v>Fjárlög 2017</c:v>
                </c:pt>
                <c:pt idx="1">
                  <c:v>Heilbrigðismál</c:v>
                </c:pt>
                <c:pt idx="2">
                  <c:v>Mennta- og menningarmál</c:v>
                </c:pt>
                <c:pt idx="3">
                  <c:v>Félags-, húsnæðis- og tryggingamál. </c:v>
                </c:pt>
                <c:pt idx="4">
                  <c:v>Önnur málefnasvið</c:v>
                </c:pt>
                <c:pt idx="5">
                  <c:v>Fjárlög 2018</c:v>
                </c:pt>
              </c:strCache>
            </c:strRef>
          </c:cat>
          <c:val>
            <c:numRef>
              <c:f>Gögn!$B$1:$B$6</c:f>
              <c:numCache>
                <c:formatCode>#,##0.0</c:formatCode>
                <c:ptCount val="6"/>
                <c:pt idx="0">
                  <c:v>666.79369999999972</c:v>
                </c:pt>
                <c:pt idx="1">
                  <c:v>666.79369999999972</c:v>
                </c:pt>
                <c:pt idx="2">
                  <c:v>683.49599999999975</c:v>
                </c:pt>
                <c:pt idx="3">
                  <c:v>688.04759999999976</c:v>
                </c:pt>
                <c:pt idx="4">
                  <c:v>699.75439999999981</c:v>
                </c:pt>
                <c:pt idx="5">
                  <c:v>713.85829999999976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1-66BB-4A9C-95C0-50B226CD56F2}"/>
            </c:ext>
          </c:extLst>
        </c:ser>
        <c:ser>
          <c:idx val="1"/>
          <c:order val="1"/>
          <c:invertIfNegative val="0"/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2-66BB-4A9C-95C0-50B226CD56F2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66BB-4A9C-95C0-50B226CD56F2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4-66BB-4A9C-95C0-50B226CD56F2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5-66BB-4A9C-95C0-50B226CD56F2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6-66BB-4A9C-95C0-50B226CD56F2}"/>
              </c:ext>
            </c:extLst>
          </c:dPt>
          <c:dPt>
            <c:idx val="6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7-66BB-4A9C-95C0-50B226CD56F2}"/>
              </c:ext>
            </c:extLst>
          </c:dPt>
          <c:dPt>
            <c:idx val="7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8-66BB-4A9C-95C0-50B226CD56F2}"/>
              </c:ext>
            </c:extLst>
          </c:dPt>
          <c:dLbls>
            <c:dLbl>
              <c:idx val="1"/>
              <c:layout>
                <c:manualLayout>
                  <c:x val="0"/>
                  <c:y val="-0.1004506953466855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6BB-4A9C-95C0-50B226CD56F2}"/>
                </c:ext>
              </c:extLst>
            </c:dLbl>
            <c:dLbl>
              <c:idx val="2"/>
              <c:layout>
                <c:manualLayout>
                  <c:x val="-2.5793652405552581E-3"/>
                  <c:y val="-5.737524440627278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6BB-4A9C-95C0-50B226CD56F2}"/>
                </c:ext>
              </c:extLst>
            </c:dLbl>
            <c:dLbl>
              <c:idx val="3"/>
              <c:layout>
                <c:manualLayout>
                  <c:x val="0"/>
                  <c:y val="-8.132573955283364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6BB-4A9C-95C0-50B226CD56F2}"/>
                </c:ext>
              </c:extLst>
            </c:dLbl>
            <c:dLbl>
              <c:idx val="4"/>
              <c:layout>
                <c:manualLayout>
                  <c:x val="-1.5841770768764578E-5"/>
                  <c:y val="-9.567171854652446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2743396621884555E-2"/>
                      <c:h val="4.3865694747216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5-66BB-4A9C-95C0-50B226CD56F2}"/>
                </c:ext>
              </c:extLst>
            </c:dLbl>
            <c:dLbl>
              <c:idx val="5"/>
              <c:layout>
                <c:manualLayout>
                  <c:x val="0"/>
                  <c:y val="-5.256869772998805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6BB-4A9C-95C0-50B226CD56F2}"/>
                </c:ext>
              </c:extLst>
            </c:dLbl>
            <c:dLbl>
              <c:idx val="6"/>
              <c:layout>
                <c:manualLayout>
                  <c:x val="-9.4379004105785278E-17"/>
                  <c:y val="-4.30107526881720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6BB-4A9C-95C0-50B226CD56F2}"/>
                </c:ext>
              </c:extLst>
            </c:dLbl>
            <c:dLbl>
              <c:idx val="7"/>
              <c:layout>
                <c:manualLayout>
                  <c:x val="9.4575632941243934E-17"/>
                  <c:y val="-3.34711232999012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6BB-4A9C-95C0-50B226CD56F2}"/>
                </c:ext>
              </c:extLst>
            </c:dLbl>
            <c:dLbl>
              <c:idx val="8"/>
              <c:layout>
                <c:manualLayout>
                  <c:x val="0"/>
                  <c:y val="-3.34711232999012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6BB-4A9C-95C0-50B226CD56F2}"/>
                </c:ext>
              </c:extLst>
            </c:dLbl>
            <c:dLbl>
              <c:idx val="9"/>
              <c:layout>
                <c:manualLayout>
                  <c:x val="0"/>
                  <c:y val="-7.646356033452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66BB-4A9C-95C0-50B226CD56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/>
                </a:pPr>
                <a:endParaRPr lang="is-I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Gögn!$A$1:$A$6</c:f>
              <c:strCache>
                <c:ptCount val="6"/>
                <c:pt idx="0">
                  <c:v>Fjárlög 2017</c:v>
                </c:pt>
                <c:pt idx="1">
                  <c:v>Heilbrigðismál</c:v>
                </c:pt>
                <c:pt idx="2">
                  <c:v>Mennta- og menningarmál</c:v>
                </c:pt>
                <c:pt idx="3">
                  <c:v>Félags-, húsnæðis- og tryggingamál. </c:v>
                </c:pt>
                <c:pt idx="4">
                  <c:v>Önnur málefnasvið</c:v>
                </c:pt>
                <c:pt idx="5">
                  <c:v>Fjárlög 2018</c:v>
                </c:pt>
              </c:strCache>
            </c:strRef>
          </c:cat>
          <c:val>
            <c:numRef>
              <c:f>Gögn!$C$1:$C$6</c:f>
              <c:numCache>
                <c:formatCode>#,##0.0</c:formatCode>
                <c:ptCount val="6"/>
                <c:pt idx="1">
                  <c:v>16.702299999999987</c:v>
                </c:pt>
                <c:pt idx="2">
                  <c:v>4.5515999999999917</c:v>
                </c:pt>
                <c:pt idx="3">
                  <c:v>11.706799999999989</c:v>
                </c:pt>
                <c:pt idx="4">
                  <c:v>14.103900000000001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B-66BB-4A9C-95C0-50B226CD56F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314643584"/>
        <c:axId val="314645120"/>
      </c:barChart>
      <c:catAx>
        <c:axId val="314643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is-IS"/>
          </a:p>
        </c:txPr>
        <c:crossAx val="314645120"/>
        <c:crossesAt val="0"/>
        <c:auto val="1"/>
        <c:lblAlgn val="ctr"/>
        <c:lblOffset val="100"/>
        <c:tickLblSkip val="1"/>
        <c:noMultiLvlLbl val="0"/>
      </c:catAx>
      <c:valAx>
        <c:axId val="314645120"/>
        <c:scaling>
          <c:orientation val="minMax"/>
          <c:max val="720"/>
          <c:min val="640"/>
        </c:scaling>
        <c:delete val="0"/>
        <c:axPos val="l"/>
        <c:numFmt formatCode="#,##0" sourceLinked="0"/>
        <c:majorTickMark val="out"/>
        <c:minorTickMark val="none"/>
        <c:tickLblPos val="low"/>
        <c:txPr>
          <a:bodyPr rot="0"/>
          <a:lstStyle/>
          <a:p>
            <a:pPr>
              <a:defRPr/>
            </a:pPr>
            <a:endParaRPr lang="is-IS"/>
          </a:p>
        </c:txPr>
        <c:crossAx val="314643584"/>
        <c:crosses val="autoZero"/>
        <c:crossBetween val="between"/>
        <c:majorUnit val="10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is-IS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is-I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Önnur málefnasvið</c:v>
                </c:pt>
                <c:pt idx="1">
                  <c:v>Umhverfismál</c:v>
                </c:pt>
                <c:pt idx="2">
                  <c:v>Almanna- og réttaröryggi</c:v>
                </c:pt>
                <c:pt idx="3">
                  <c:v>Samgöngu- og fjarskiptamál</c:v>
                </c:pt>
                <c:pt idx="4">
                  <c:v>Mennta- og menningarmál</c:v>
                </c:pt>
                <c:pt idx="5">
                  <c:v>Félags-, húsnæðis- og tryggingamál</c:v>
                </c:pt>
                <c:pt idx="6">
                  <c:v>Heilbrigðismál</c:v>
                </c:pt>
              </c:strCache>
            </c:strRef>
          </c:cat>
          <c:val>
            <c:numRef>
              <c:f>Sheet1!$C$2:$C$8</c:f>
              <c:numCache>
                <c:formatCode>0.0%</c:formatCode>
                <c:ptCount val="7"/>
                <c:pt idx="0">
                  <c:v>0.17579006926164473</c:v>
                </c:pt>
                <c:pt idx="1">
                  <c:v>2.4450510696590624E-2</c:v>
                </c:pt>
                <c:pt idx="2">
                  <c:v>3.5185974583471273E-2</c:v>
                </c:pt>
                <c:pt idx="3">
                  <c:v>5.4743357330159219E-2</c:v>
                </c:pt>
                <c:pt idx="4">
                  <c:v>0.13952600957360867</c:v>
                </c:pt>
                <c:pt idx="5">
                  <c:v>0.27713567244367687</c:v>
                </c:pt>
                <c:pt idx="6">
                  <c:v>0.2931684061108486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590-404B-B5D7-190E8E73B9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4877440"/>
        <c:axId val="314878976"/>
      </c:barChart>
      <c:catAx>
        <c:axId val="3148774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314878976"/>
        <c:crosses val="autoZero"/>
        <c:auto val="1"/>
        <c:lblAlgn val="ctr"/>
        <c:lblOffset val="100"/>
        <c:noMultiLvlLbl val="0"/>
      </c:catAx>
      <c:valAx>
        <c:axId val="314878976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crossAx val="314877440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 dirty="0"/>
              <a:t>Útgjöld - raunvirði</a:t>
            </a:r>
          </a:p>
        </c:rich>
      </c:tx>
      <c:layout>
        <c:manualLayout>
          <c:xMode val="edge"/>
          <c:yMode val="edge"/>
          <c:x val="0.37074179091596093"/>
          <c:y val="6.466874051031366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996122537906297"/>
          <c:y val="0.16725711032107543"/>
          <c:w val="0.83524343599556261"/>
          <c:h val="0.587970781024330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Með fjárfestingu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149943.92221995365</c:v>
                </c:pt>
                <c:pt idx="1">
                  <c:v>148216.92484497567</c:v>
                </c:pt>
                <c:pt idx="2">
                  <c:v>148524.37588466998</c:v>
                </c:pt>
                <c:pt idx="3">
                  <c:v>153300.23854753125</c:v>
                </c:pt>
                <c:pt idx="4">
                  <c:v>161731.9937407285</c:v>
                </c:pt>
                <c:pt idx="5">
                  <c:v>174259.75588122831</c:v>
                </c:pt>
                <c:pt idx="6">
                  <c:v>190741.50019259995</c:v>
                </c:pt>
                <c:pt idx="7">
                  <c:v>197473.43489999993</c:v>
                </c:pt>
                <c:pt idx="8">
                  <c:v>209280.69999999998</c:v>
                </c:pt>
                <c:pt idx="9">
                  <c:v>220785.12999999998</c:v>
                </c:pt>
                <c:pt idx="10">
                  <c:v>230968.92400000003</c:v>
                </c:pt>
                <c:pt idx="11">
                  <c:v>242141.34299999999</c:v>
                </c:pt>
                <c:pt idx="12">
                  <c:v>244433.72200000001</c:v>
                </c:pt>
                <c:pt idx="13">
                  <c:v>248991.30099999998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D0-4617-B9F8-6157664582F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Án fjárfestingar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146163.07744419403</c:v>
                </c:pt>
                <c:pt idx="1">
                  <c:v>145810.22973754359</c:v>
                </c:pt>
                <c:pt idx="2">
                  <c:v>144993.2076716063</c:v>
                </c:pt>
                <c:pt idx="3">
                  <c:v>149562.8521933826</c:v>
                </c:pt>
                <c:pt idx="4">
                  <c:v>157236.66807877828</c:v>
                </c:pt>
                <c:pt idx="5">
                  <c:v>169729.40387982366</c:v>
                </c:pt>
                <c:pt idx="6">
                  <c:v>184733.33300939994</c:v>
                </c:pt>
                <c:pt idx="7">
                  <c:v>190079.04089999993</c:v>
                </c:pt>
                <c:pt idx="8">
                  <c:v>201184.40000000002</c:v>
                </c:pt>
                <c:pt idx="9">
                  <c:v>207551.23799999998</c:v>
                </c:pt>
                <c:pt idx="10">
                  <c:v>212057.02799999999</c:v>
                </c:pt>
                <c:pt idx="11">
                  <c:v>216570.44299999997</c:v>
                </c:pt>
                <c:pt idx="12">
                  <c:v>223024.87</c:v>
                </c:pt>
                <c:pt idx="13">
                  <c:v>229019.49699999997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1D0-4617-B9F8-6157664582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057664"/>
        <c:axId val="315059200"/>
      </c:barChart>
      <c:catAx>
        <c:axId val="315057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5059200"/>
        <c:crosses val="autoZero"/>
        <c:auto val="1"/>
        <c:lblAlgn val="ctr"/>
        <c:lblOffset val="100"/>
        <c:noMultiLvlLbl val="0"/>
      </c:catAx>
      <c:valAx>
        <c:axId val="31505920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dirty="0" err="1"/>
                  <a:t>m.kr</a:t>
                </a:r>
                <a:r>
                  <a:rPr lang="is-IS" dirty="0"/>
                  <a:t>. á verðlagi 2018</a:t>
                </a:r>
              </a:p>
            </c:rich>
          </c:tx>
          <c:layout>
            <c:manualLayout>
              <c:xMode val="edge"/>
              <c:yMode val="edge"/>
              <c:x val="0"/>
              <c:y val="3.553100581416879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150576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s-I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 dirty="0"/>
              <a:t>Útgjöld - raunvirði</a:t>
            </a:r>
          </a:p>
        </c:rich>
      </c:tx>
      <c:layout>
        <c:manualLayout>
          <c:xMode val="edge"/>
          <c:yMode val="edge"/>
          <c:x val="0.37074179091596093"/>
          <c:y val="6.466874051031366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534931891809965"/>
          <c:y val="0.16725711032107543"/>
          <c:w val="0.83524343599556261"/>
          <c:h val="0.646760545124615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Með fjárfestingu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70430.176597013837</c:v>
                </c:pt>
                <c:pt idx="1">
                  <c:v>82161.202681125171</c:v>
                </c:pt>
                <c:pt idx="2">
                  <c:v>82336.921898525048</c:v>
                </c:pt>
                <c:pt idx="3">
                  <c:v>85445.451365519068</c:v>
                </c:pt>
                <c:pt idx="4">
                  <c:v>92305.016476760386</c:v>
                </c:pt>
                <c:pt idx="5">
                  <c:v>96310.811048462667</c:v>
                </c:pt>
                <c:pt idx="6">
                  <c:v>105975.07718279999</c:v>
                </c:pt>
                <c:pt idx="7">
                  <c:v>128064.50369999999</c:v>
                </c:pt>
                <c:pt idx="8">
                  <c:v>138125.5</c:v>
                </c:pt>
                <c:pt idx="9">
                  <c:v>146046</c:v>
                </c:pt>
                <c:pt idx="10">
                  <c:v>150004</c:v>
                </c:pt>
                <c:pt idx="11">
                  <c:v>154011</c:v>
                </c:pt>
                <c:pt idx="12">
                  <c:v>158122</c:v>
                </c:pt>
                <c:pt idx="13">
                  <c:v>162350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6FB-4C0A-A640-D45D504C398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Án fjárfestingar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70430.176597013837</c:v>
                </c:pt>
                <c:pt idx="1">
                  <c:v>82159.391774347561</c:v>
                </c:pt>
                <c:pt idx="2">
                  <c:v>82331.298105420748</c:v>
                </c:pt>
                <c:pt idx="3">
                  <c:v>85438.822051345094</c:v>
                </c:pt>
                <c:pt idx="4">
                  <c:v>92305.016476760386</c:v>
                </c:pt>
                <c:pt idx="5">
                  <c:v>96310.811048462667</c:v>
                </c:pt>
                <c:pt idx="6">
                  <c:v>105975.07718279999</c:v>
                </c:pt>
                <c:pt idx="7">
                  <c:v>128064.50369999999</c:v>
                </c:pt>
                <c:pt idx="8">
                  <c:v>138125.5</c:v>
                </c:pt>
                <c:pt idx="9">
                  <c:v>146046</c:v>
                </c:pt>
                <c:pt idx="10">
                  <c:v>150004</c:v>
                </c:pt>
                <c:pt idx="11">
                  <c:v>154011</c:v>
                </c:pt>
                <c:pt idx="12">
                  <c:v>158122</c:v>
                </c:pt>
                <c:pt idx="13">
                  <c:v>162350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6FB-4C0A-A640-D45D504C3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096064"/>
        <c:axId val="315106048"/>
      </c:barChart>
      <c:catAx>
        <c:axId val="315096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5106048"/>
        <c:crosses val="autoZero"/>
        <c:auto val="1"/>
        <c:lblAlgn val="ctr"/>
        <c:lblOffset val="100"/>
        <c:noMultiLvlLbl val="0"/>
      </c:catAx>
      <c:valAx>
        <c:axId val="31510604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dirty="0" err="1"/>
                  <a:t>m.kr</a:t>
                </a:r>
                <a:r>
                  <a:rPr lang="is-IS" dirty="0"/>
                  <a:t>. á verðlagi 2018</a:t>
                </a:r>
              </a:p>
            </c:rich>
          </c:tx>
          <c:layout>
            <c:manualLayout>
              <c:xMode val="edge"/>
              <c:yMode val="edge"/>
              <c:x val="0"/>
              <c:y val="3.553100581416879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1509606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s-I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 dirty="0"/>
              <a:t>Útgjöld - raunvirði</a:t>
            </a:r>
          </a:p>
        </c:rich>
      </c:tx>
      <c:layout>
        <c:manualLayout>
          <c:xMode val="edge"/>
          <c:yMode val="edge"/>
          <c:x val="0.37074179091596093"/>
          <c:y val="6.466874051031366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534931891809965"/>
          <c:y val="0.16725711032107543"/>
          <c:w val="0.83524343599556261"/>
          <c:h val="0.67027645076472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Með fjárfestingu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44905.488246685425</c:v>
                </c:pt>
                <c:pt idx="1">
                  <c:v>28476.629804898494</c:v>
                </c:pt>
                <c:pt idx="2">
                  <c:v>26097.6136000304</c:v>
                </c:pt>
                <c:pt idx="3">
                  <c:v>29170.860671178139</c:v>
                </c:pt>
                <c:pt idx="4">
                  <c:v>31141.451360856659</c:v>
                </c:pt>
                <c:pt idx="5">
                  <c:v>32405.073147502149</c:v>
                </c:pt>
                <c:pt idx="6">
                  <c:v>33753.044379599996</c:v>
                </c:pt>
                <c:pt idx="7">
                  <c:v>37679.510399999992</c:v>
                </c:pt>
                <c:pt idx="8">
                  <c:v>39079</c:v>
                </c:pt>
                <c:pt idx="9">
                  <c:v>43289</c:v>
                </c:pt>
                <c:pt idx="10">
                  <c:v>42528</c:v>
                </c:pt>
                <c:pt idx="11">
                  <c:v>42076</c:v>
                </c:pt>
                <c:pt idx="12">
                  <c:v>35990</c:v>
                </c:pt>
                <c:pt idx="13">
                  <c:v>35915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3BA-4842-AB0E-DB554D963CD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Án fjárfestingar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20391.954597468335</c:v>
                </c:pt>
                <c:pt idx="1">
                  <c:v>13412.058503389038</c:v>
                </c:pt>
                <c:pt idx="2">
                  <c:v>13449.932451026276</c:v>
                </c:pt>
                <c:pt idx="3">
                  <c:v>14831.875090006639</c:v>
                </c:pt>
                <c:pt idx="4">
                  <c:v>14358.642339939826</c:v>
                </c:pt>
                <c:pt idx="5">
                  <c:v>15204.480520576124</c:v>
                </c:pt>
                <c:pt idx="6">
                  <c:v>14592.295716599998</c:v>
                </c:pt>
                <c:pt idx="7">
                  <c:v>14432.548199999997</c:v>
                </c:pt>
                <c:pt idx="8">
                  <c:v>15698.800000000001</c:v>
                </c:pt>
                <c:pt idx="9">
                  <c:v>15420</c:v>
                </c:pt>
                <c:pt idx="10">
                  <c:v>15304</c:v>
                </c:pt>
                <c:pt idx="11">
                  <c:v>14989</c:v>
                </c:pt>
                <c:pt idx="12">
                  <c:v>14931</c:v>
                </c:pt>
                <c:pt idx="13">
                  <c:v>14873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3BA-4842-AB0E-DB554D963CD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773312"/>
        <c:axId val="315774848"/>
      </c:barChart>
      <c:catAx>
        <c:axId val="315773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5774848"/>
        <c:crosses val="autoZero"/>
        <c:auto val="1"/>
        <c:lblAlgn val="ctr"/>
        <c:lblOffset val="100"/>
        <c:noMultiLvlLbl val="0"/>
      </c:catAx>
      <c:valAx>
        <c:axId val="31577484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dirty="0" err="1"/>
                  <a:t>m.kr</a:t>
                </a:r>
                <a:r>
                  <a:rPr lang="is-IS" dirty="0"/>
                  <a:t>. á verðlagi 2018</a:t>
                </a:r>
              </a:p>
            </c:rich>
          </c:tx>
          <c:layout>
            <c:manualLayout>
              <c:xMode val="edge"/>
              <c:yMode val="edge"/>
              <c:x val="0"/>
              <c:y val="3.553100581416879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1577331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s-I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/>
              <a:t>Framlög til samgönguframkvæmda (viðhald og nýframkvæmdir)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9586899021098323E-2"/>
          <c:y val="0.11696524869614894"/>
          <c:w val="0.92539722736246877"/>
          <c:h val="0.63005702748273607"/>
        </c:manualLayout>
      </c:layout>
      <c:barChart>
        <c:barDir val="col"/>
        <c:grouping val="clustered"/>
        <c:varyColors val="0"/>
        <c:ser>
          <c:idx val="0"/>
          <c:order val="0"/>
          <c:tx>
            <c:v>Verðlag hvers árs</c:v>
          </c:tx>
          <c:invertIfNegative val="0"/>
          <c:cat>
            <c:strRef>
              <c:f>Sheet2!$D$30:$AC$30</c:f>
              <c:strCach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Fjárlög
2017</c:v>
                </c:pt>
                <c:pt idx="20">
                  <c:v>Fjárlög
2018</c:v>
                </c:pt>
                <c:pt idx="21">
                  <c:v>Áætl.
2019</c:v>
                </c:pt>
                <c:pt idx="22">
                  <c:v>Áætl.
2020</c:v>
                </c:pt>
                <c:pt idx="23">
                  <c:v>Áætl.
2021</c:v>
                </c:pt>
                <c:pt idx="24">
                  <c:v>Áætl.
2022</c:v>
                </c:pt>
                <c:pt idx="25">
                  <c:v>Áætl.
2023</c:v>
                </c:pt>
              </c:strCache>
            </c:strRef>
          </c:cat>
          <c:val>
            <c:numRef>
              <c:f>Sheet2!$D$37:$AC$37</c:f>
              <c:numCache>
                <c:formatCode>#,##0</c:formatCode>
                <c:ptCount val="26"/>
                <c:pt idx="0">
                  <c:v>5589.4</c:v>
                </c:pt>
                <c:pt idx="1">
                  <c:v>6130.4</c:v>
                </c:pt>
                <c:pt idx="2">
                  <c:v>6497.6</c:v>
                </c:pt>
                <c:pt idx="3">
                  <c:v>8611.2000000000007</c:v>
                </c:pt>
                <c:pt idx="4">
                  <c:v>7734.5</c:v>
                </c:pt>
                <c:pt idx="5">
                  <c:v>10683.599999999997</c:v>
                </c:pt>
                <c:pt idx="6">
                  <c:v>11663.5</c:v>
                </c:pt>
                <c:pt idx="7">
                  <c:v>9140</c:v>
                </c:pt>
                <c:pt idx="8">
                  <c:v>11068.8</c:v>
                </c:pt>
                <c:pt idx="9">
                  <c:v>13904.2</c:v>
                </c:pt>
                <c:pt idx="10">
                  <c:v>22435</c:v>
                </c:pt>
                <c:pt idx="11">
                  <c:v>20994.6</c:v>
                </c:pt>
                <c:pt idx="12">
                  <c:v>17134.3</c:v>
                </c:pt>
                <c:pt idx="13">
                  <c:v>10912.8</c:v>
                </c:pt>
                <c:pt idx="14">
                  <c:v>9740.7999999999993</c:v>
                </c:pt>
                <c:pt idx="15">
                  <c:v>11734</c:v>
                </c:pt>
                <c:pt idx="16">
                  <c:v>14359.3</c:v>
                </c:pt>
                <c:pt idx="17">
                  <c:v>14776.8</c:v>
                </c:pt>
                <c:pt idx="18">
                  <c:v>15941.900000000001</c:v>
                </c:pt>
                <c:pt idx="19">
                  <c:v>17694</c:v>
                </c:pt>
                <c:pt idx="20">
                  <c:v>19762.5</c:v>
                </c:pt>
                <c:pt idx="21">
                  <c:v>24957.5</c:v>
                </c:pt>
                <c:pt idx="22">
                  <c:v>24957.5</c:v>
                </c:pt>
                <c:pt idx="23">
                  <c:v>24957.5</c:v>
                </c:pt>
                <c:pt idx="24">
                  <c:v>19457.5</c:v>
                </c:pt>
                <c:pt idx="25">
                  <c:v>19457.5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D16-432A-9E04-634AD657C7C5}"/>
            </c:ext>
          </c:extLst>
        </c:ser>
        <c:ser>
          <c:idx val="1"/>
          <c:order val="1"/>
          <c:tx>
            <c:v>Verðlag 2018 (VNV)</c:v>
          </c:tx>
          <c:invertIfNegative val="0"/>
          <c:cat>
            <c:strRef>
              <c:f>Sheet2!$D$30:$AC$30</c:f>
              <c:strCach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Fjárlög
2017</c:v>
                </c:pt>
                <c:pt idx="20">
                  <c:v>Fjárlög
2018</c:v>
                </c:pt>
                <c:pt idx="21">
                  <c:v>Áætl.
2019</c:v>
                </c:pt>
                <c:pt idx="22">
                  <c:v>Áætl.
2020</c:v>
                </c:pt>
                <c:pt idx="23">
                  <c:v>Áætl.
2021</c:v>
                </c:pt>
                <c:pt idx="24">
                  <c:v>Áætl.
2022</c:v>
                </c:pt>
                <c:pt idx="25">
                  <c:v>Áætl.
2023</c:v>
                </c:pt>
              </c:strCache>
            </c:strRef>
          </c:cat>
          <c:val>
            <c:numRef>
              <c:f>Sheet2!$D$40:$AC$40</c:f>
              <c:numCache>
                <c:formatCode>#,##0</c:formatCode>
                <c:ptCount val="26"/>
                <c:pt idx="0">
                  <c:v>13846.190971085649</c:v>
                </c:pt>
                <c:pt idx="1">
                  <c:v>14681.758333333331</c:v>
                </c:pt>
                <c:pt idx="2">
                  <c:v>14818.672626820693</c:v>
                </c:pt>
                <c:pt idx="3">
                  <c:v>18409.277966101694</c:v>
                </c:pt>
                <c:pt idx="4">
                  <c:v>15777.372360736748</c:v>
                </c:pt>
                <c:pt idx="5">
                  <c:v>21342.523845138574</c:v>
                </c:pt>
                <c:pt idx="6">
                  <c:v>22575.037350809889</c:v>
                </c:pt>
                <c:pt idx="7">
                  <c:v>17002.234739860713</c:v>
                </c:pt>
                <c:pt idx="8">
                  <c:v>19286.513277052949</c:v>
                </c:pt>
                <c:pt idx="9">
                  <c:v>23067.408165875047</c:v>
                </c:pt>
                <c:pt idx="10">
                  <c:v>33107.483344166394</c:v>
                </c:pt>
                <c:pt idx="11">
                  <c:v>27664.315133488097</c:v>
                </c:pt>
                <c:pt idx="12">
                  <c:v>21421.41319520925</c:v>
                </c:pt>
                <c:pt idx="13">
                  <c:v>13119.485464654486</c:v>
                </c:pt>
                <c:pt idx="14">
                  <c:v>11132.780669519252</c:v>
                </c:pt>
                <c:pt idx="15">
                  <c:v>12910.38538890235</c:v>
                </c:pt>
                <c:pt idx="16">
                  <c:v>15483.731055568745</c:v>
                </c:pt>
                <c:pt idx="17">
                  <c:v>15677.045467289718</c:v>
                </c:pt>
                <c:pt idx="18">
                  <c:v>16629.492861245119</c:v>
                </c:pt>
                <c:pt idx="19">
                  <c:v>18136.349999999999</c:v>
                </c:pt>
                <c:pt idx="20">
                  <c:v>19762.5</c:v>
                </c:pt>
                <c:pt idx="21">
                  <c:v>24957.5</c:v>
                </c:pt>
                <c:pt idx="22">
                  <c:v>24957.5</c:v>
                </c:pt>
                <c:pt idx="23">
                  <c:v>24957.5</c:v>
                </c:pt>
                <c:pt idx="24">
                  <c:v>19457.5</c:v>
                </c:pt>
                <c:pt idx="25">
                  <c:v>19457.5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D16-432A-9E04-634AD657C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817344"/>
        <c:axId val="315847808"/>
      </c:barChart>
      <c:lineChart>
        <c:grouping val="standard"/>
        <c:varyColors val="0"/>
        <c:ser>
          <c:idx val="2"/>
          <c:order val="2"/>
          <c:tx>
            <c:strRef>
              <c:f>Sheet2!$C$42</c:f>
              <c:strCache>
                <c:ptCount val="1"/>
                <c:pt idx="0">
                  <c:v>Meðaltal 1998-2007 (verðlag 2018)</c:v>
                </c:pt>
              </c:strCache>
            </c:strRef>
          </c:tx>
          <c:marker>
            <c:symbol val="none"/>
          </c:marker>
          <c:val>
            <c:numRef>
              <c:f>Sheet2!$D$42:$AC$42</c:f>
              <c:numCache>
                <c:formatCode>#,##0</c:formatCode>
                <c:ptCount val="26"/>
                <c:pt idx="0">
                  <c:v>18080.698963681527</c:v>
                </c:pt>
                <c:pt idx="1">
                  <c:v>18080.698963681527</c:v>
                </c:pt>
                <c:pt idx="2">
                  <c:v>18080.698963681527</c:v>
                </c:pt>
                <c:pt idx="3">
                  <c:v>18080.698963681527</c:v>
                </c:pt>
                <c:pt idx="4">
                  <c:v>18080.698963681527</c:v>
                </c:pt>
                <c:pt idx="5">
                  <c:v>18080.698963681527</c:v>
                </c:pt>
                <c:pt idx="6">
                  <c:v>18080.698963681527</c:v>
                </c:pt>
                <c:pt idx="7">
                  <c:v>18080.698963681527</c:v>
                </c:pt>
                <c:pt idx="8">
                  <c:v>18080.698963681527</c:v>
                </c:pt>
                <c:pt idx="9">
                  <c:v>18080.698963681527</c:v>
                </c:pt>
                <c:pt idx="10">
                  <c:v>18080.698963681527</c:v>
                </c:pt>
                <c:pt idx="11">
                  <c:v>18080.698963681527</c:v>
                </c:pt>
                <c:pt idx="12">
                  <c:v>18080.698963681527</c:v>
                </c:pt>
                <c:pt idx="13">
                  <c:v>18080.698963681527</c:v>
                </c:pt>
                <c:pt idx="14">
                  <c:v>18080.698963681527</c:v>
                </c:pt>
                <c:pt idx="15">
                  <c:v>18080.698963681527</c:v>
                </c:pt>
                <c:pt idx="16">
                  <c:v>18080.698963681527</c:v>
                </c:pt>
                <c:pt idx="17">
                  <c:v>18080.698963681527</c:v>
                </c:pt>
                <c:pt idx="18">
                  <c:v>18080.698963681527</c:v>
                </c:pt>
                <c:pt idx="19">
                  <c:v>18080.698963681527</c:v>
                </c:pt>
                <c:pt idx="20">
                  <c:v>18080.698963681527</c:v>
                </c:pt>
                <c:pt idx="21">
                  <c:v>18080.698963681527</c:v>
                </c:pt>
                <c:pt idx="22">
                  <c:v>18080.698963681527</c:v>
                </c:pt>
                <c:pt idx="23">
                  <c:v>18080.698963681527</c:v>
                </c:pt>
                <c:pt idx="24">
                  <c:v>18080.698963681527</c:v>
                </c:pt>
                <c:pt idx="25">
                  <c:v>18080.698963681527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D16-432A-9E04-634AD657C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5817344"/>
        <c:axId val="315847808"/>
      </c:lineChart>
      <c:catAx>
        <c:axId val="315817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is-IS"/>
          </a:p>
        </c:txPr>
        <c:crossAx val="315847808"/>
        <c:crosses val="autoZero"/>
        <c:auto val="1"/>
        <c:lblAlgn val="ctr"/>
        <c:lblOffset val="100"/>
        <c:noMultiLvlLbl val="0"/>
      </c:catAx>
      <c:valAx>
        <c:axId val="31584780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/>
                  <a:t>m.kr.</a:t>
                </a:r>
              </a:p>
            </c:rich>
          </c:tx>
          <c:layout>
            <c:manualLayout>
              <c:xMode val="edge"/>
              <c:yMode val="edge"/>
              <c:x val="6.8253970983785869E-3"/>
              <c:y val="4.6298244951629888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15817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 dirty="0"/>
              <a:t>Útgjöld - raunvirði</a:t>
            </a:r>
          </a:p>
        </c:rich>
      </c:tx>
      <c:layout>
        <c:manualLayout>
          <c:xMode val="edge"/>
          <c:yMode val="edge"/>
          <c:x val="0.37074179091596093"/>
          <c:y val="6.466874051031366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534931891809965"/>
          <c:y val="0.16725711032107543"/>
          <c:w val="0.83524343599556261"/>
          <c:h val="0.67027645076472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Með fjárfestingu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12817.710356340032</c:v>
                </c:pt>
                <c:pt idx="1">
                  <c:v>13415.801044062751</c:v>
                </c:pt>
                <c:pt idx="2">
                  <c:v>13213.044512918445</c:v>
                </c:pt>
                <c:pt idx="3">
                  <c:v>13217.305622934715</c:v>
                </c:pt>
                <c:pt idx="4">
                  <c:v>14731.357831784331</c:v>
                </c:pt>
                <c:pt idx="5">
                  <c:v>15259.348034174018</c:v>
                </c:pt>
                <c:pt idx="6">
                  <c:v>16028.4483786</c:v>
                </c:pt>
                <c:pt idx="7">
                  <c:v>16212.615299999992</c:v>
                </c:pt>
                <c:pt idx="8">
                  <c:v>17454</c:v>
                </c:pt>
                <c:pt idx="9">
                  <c:v>18317</c:v>
                </c:pt>
                <c:pt idx="10">
                  <c:v>19293</c:v>
                </c:pt>
                <c:pt idx="11">
                  <c:v>19555</c:v>
                </c:pt>
                <c:pt idx="12">
                  <c:v>20360</c:v>
                </c:pt>
                <c:pt idx="13">
                  <c:v>21359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57A-411A-88DD-932F96BD9EC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Án fjárfestingar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11107.636084693946</c:v>
                </c:pt>
                <c:pt idx="1">
                  <c:v>11558.05214448086</c:v>
                </c:pt>
                <c:pt idx="2">
                  <c:v>11196.857299381521</c:v>
                </c:pt>
                <c:pt idx="3">
                  <c:v>11357.893485703944</c:v>
                </c:pt>
                <c:pt idx="4">
                  <c:v>11821.967990157922</c:v>
                </c:pt>
                <c:pt idx="5">
                  <c:v>13017.557313539166</c:v>
                </c:pt>
                <c:pt idx="6">
                  <c:v>13995.3129288</c:v>
                </c:pt>
                <c:pt idx="7">
                  <c:v>13872.463499999994</c:v>
                </c:pt>
                <c:pt idx="8">
                  <c:v>15249</c:v>
                </c:pt>
                <c:pt idx="9">
                  <c:v>16659</c:v>
                </c:pt>
                <c:pt idx="10">
                  <c:v>17732</c:v>
                </c:pt>
                <c:pt idx="11">
                  <c:v>18162</c:v>
                </c:pt>
                <c:pt idx="12">
                  <c:v>18982</c:v>
                </c:pt>
                <c:pt idx="13">
                  <c:v>19996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57A-411A-88DD-932F96BD9E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5933824"/>
        <c:axId val="315935360"/>
      </c:barChart>
      <c:catAx>
        <c:axId val="315933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5935360"/>
        <c:crosses val="autoZero"/>
        <c:auto val="1"/>
        <c:lblAlgn val="ctr"/>
        <c:lblOffset val="100"/>
        <c:noMultiLvlLbl val="0"/>
      </c:catAx>
      <c:valAx>
        <c:axId val="31593536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dirty="0" err="1"/>
                  <a:t>m.kr</a:t>
                </a:r>
                <a:r>
                  <a:rPr lang="is-IS" dirty="0"/>
                  <a:t>. á verðlagi 2018</a:t>
                </a:r>
              </a:p>
            </c:rich>
          </c:tx>
          <c:layout>
            <c:manualLayout>
              <c:xMode val="edge"/>
              <c:yMode val="edge"/>
              <c:x val="0"/>
              <c:y val="3.553100581416879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1593382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s-I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is-IS" dirty="0"/>
              <a:t>Útgjöld - raunvirði</a:t>
            </a:r>
          </a:p>
        </c:rich>
      </c:tx>
      <c:layout>
        <c:manualLayout>
          <c:xMode val="edge"/>
          <c:yMode val="edge"/>
          <c:x val="0.37074179091596093"/>
          <c:y val="6.4668740510313669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0.13534931891809965"/>
          <c:y val="0.16725711032107543"/>
          <c:w val="0.83524343599556261"/>
          <c:h val="0.670276450764729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Með fjárfestingu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Sheet1!$B$2:$B$15</c:f>
              <c:numCache>
                <c:formatCode>#,##0</c:formatCode>
                <c:ptCount val="14"/>
                <c:pt idx="0">
                  <c:v>84273.228453723423</c:v>
                </c:pt>
                <c:pt idx="1">
                  <c:v>80058.136276737554</c:v>
                </c:pt>
                <c:pt idx="2">
                  <c:v>80577.36328460493</c:v>
                </c:pt>
                <c:pt idx="3">
                  <c:v>83077.791808283437</c:v>
                </c:pt>
                <c:pt idx="4">
                  <c:v>82166.332135853736</c:v>
                </c:pt>
                <c:pt idx="5">
                  <c:v>89500.633952919394</c:v>
                </c:pt>
                <c:pt idx="6">
                  <c:v>92723.400121800005</c:v>
                </c:pt>
                <c:pt idx="7">
                  <c:v>96366.878999999986</c:v>
                </c:pt>
                <c:pt idx="8">
                  <c:v>99602</c:v>
                </c:pt>
                <c:pt idx="9">
                  <c:v>100610</c:v>
                </c:pt>
                <c:pt idx="10">
                  <c:v>100955</c:v>
                </c:pt>
                <c:pt idx="11">
                  <c:v>101463</c:v>
                </c:pt>
                <c:pt idx="12">
                  <c:v>102588</c:v>
                </c:pt>
                <c:pt idx="13">
                  <c:v>103562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839-46F3-9CEF-BE90A289EAE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Án fjárfestingar</c:v>
                </c:pt>
              </c:strCache>
            </c:strRef>
          </c:tx>
          <c:invertIfNegative val="0"/>
          <c:cat>
            <c:numRef>
              <c:f>Sheet1!$A$2:$A$15</c:f>
              <c:numCache>
                <c:formatCode>General</c:formatCode>
                <c:ptCount val="1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</c:numCache>
            </c:numRef>
          </c:cat>
          <c:val>
            <c:numRef>
              <c:f>Sheet1!$C$2:$C$15</c:f>
              <c:numCache>
                <c:formatCode>#,##0</c:formatCode>
                <c:ptCount val="14"/>
                <c:pt idx="0">
                  <c:v>80756.910988026051</c:v>
                </c:pt>
                <c:pt idx="1">
                  <c:v>77961.830590986341</c:v>
                </c:pt>
                <c:pt idx="2">
                  <c:v>78150.409631878108</c:v>
                </c:pt>
                <c:pt idx="3">
                  <c:v>79975.604240571265</c:v>
                </c:pt>
                <c:pt idx="4">
                  <c:v>79969.021630185904</c:v>
                </c:pt>
                <c:pt idx="5">
                  <c:v>86611.513110690721</c:v>
                </c:pt>
                <c:pt idx="6">
                  <c:v>90297.967682999995</c:v>
                </c:pt>
                <c:pt idx="7">
                  <c:v>94099.580399999992</c:v>
                </c:pt>
                <c:pt idx="8">
                  <c:v>96576</c:v>
                </c:pt>
                <c:pt idx="9">
                  <c:v>98160</c:v>
                </c:pt>
                <c:pt idx="10">
                  <c:v>98362</c:v>
                </c:pt>
                <c:pt idx="11">
                  <c:v>99223</c:v>
                </c:pt>
                <c:pt idx="12">
                  <c:v>100974</c:v>
                </c:pt>
                <c:pt idx="13">
                  <c:v>102165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839-46F3-9CEF-BE90A289EA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7020416"/>
        <c:axId val="317022208"/>
      </c:barChart>
      <c:catAx>
        <c:axId val="317020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317022208"/>
        <c:crosses val="autoZero"/>
        <c:auto val="1"/>
        <c:lblAlgn val="ctr"/>
        <c:lblOffset val="100"/>
        <c:noMultiLvlLbl val="0"/>
      </c:catAx>
      <c:valAx>
        <c:axId val="317022208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is-IS" dirty="0" err="1"/>
                  <a:t>m.kr</a:t>
                </a:r>
                <a:r>
                  <a:rPr lang="is-IS" dirty="0"/>
                  <a:t>. á verðlagi 2018</a:t>
                </a:r>
              </a:p>
            </c:rich>
          </c:tx>
          <c:layout>
            <c:manualLayout>
              <c:xMode val="edge"/>
              <c:yMode val="edge"/>
              <c:x val="0"/>
              <c:y val="3.5531005814168799E-2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317020416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is-I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44504262609373E-2"/>
          <c:y val="0.12375184996993856"/>
          <c:w val="0.84517508985655332"/>
          <c:h val="0.689982037401574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Ríki (v-ás)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BBD-4155-8598-25EB9924374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BB7-4DA6-8D0C-FFCC488E23A6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BB7-4DA6-8D0C-FFCC488E23A6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BB7-4DA6-8D0C-FFCC488E23A6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BB7-4DA6-8D0C-FFCC488E23A6}"/>
              </c:ext>
            </c:extLst>
          </c:dPt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Sheet1!$B$2:$B$18</c:f>
              <c:numCache>
                <c:formatCode>0</c:formatCode>
                <c:ptCount val="17"/>
                <c:pt idx="0">
                  <c:v>311.01100000000002</c:v>
                </c:pt>
                <c:pt idx="1">
                  <c:v>931.32399999999996</c:v>
                </c:pt>
                <c:pt idx="2">
                  <c:v>1176.4359999999999</c:v>
                </c:pt>
                <c:pt idx="3">
                  <c:v>1285.866</c:v>
                </c:pt>
                <c:pt idx="4">
                  <c:v>1468.2750000000001</c:v>
                </c:pt>
                <c:pt idx="5">
                  <c:v>1501.44</c:v>
                </c:pt>
                <c:pt idx="6">
                  <c:v>1459.4459999999999</c:v>
                </c:pt>
                <c:pt idx="7">
                  <c:v>1492.4880000000001</c:v>
                </c:pt>
                <c:pt idx="8">
                  <c:v>1340.6859999999999</c:v>
                </c:pt>
                <c:pt idx="9">
                  <c:v>1128.471</c:v>
                </c:pt>
                <c:pt idx="10">
                  <c:v>911.02499999999998</c:v>
                </c:pt>
                <c:pt idx="11">
                  <c:v>872.83576210718365</c:v>
                </c:pt>
                <c:pt idx="12">
                  <c:v>833.91899999999998</c:v>
                </c:pt>
                <c:pt idx="13">
                  <c:v>803.08600000000001</c:v>
                </c:pt>
                <c:pt idx="14">
                  <c:v>761.899</c:v>
                </c:pt>
                <c:pt idx="15">
                  <c:v>725.70500000000004</c:v>
                </c:pt>
                <c:pt idx="16">
                  <c:v>736.76300000000003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18-4D49-A403-31B9AFA1F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Sveitarfélög (v-ás)</c:v>
                </c:pt>
              </c:strCache>
            </c:strRef>
          </c:tx>
          <c:invertIfNegative val="0"/>
          <c:dPt>
            <c:idx val="1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BBD-4155-8598-25EB9924374A}"/>
              </c:ext>
            </c:extLst>
          </c:dPt>
          <c:dPt>
            <c:idx val="1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D-8BB7-4DA6-8D0C-FFCC488E23A6}"/>
              </c:ext>
            </c:extLst>
          </c:dPt>
          <c:dPt>
            <c:idx val="1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F-8BB7-4DA6-8D0C-FFCC488E23A6}"/>
              </c:ext>
            </c:extLst>
          </c:dPt>
          <c:dPt>
            <c:idx val="1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1-8BB7-4DA6-8D0C-FFCC488E23A6}"/>
              </c:ext>
            </c:extLst>
          </c:dPt>
          <c:dPt>
            <c:idx val="1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13-8BB7-4DA6-8D0C-FFCC488E23A6}"/>
              </c:ext>
            </c:extLst>
          </c:dPt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Sheet1!$C$2:$C$18</c:f>
              <c:numCache>
                <c:formatCode>#,##0</c:formatCode>
                <c:ptCount val="17"/>
                <c:pt idx="0">
                  <c:v>63.125999999999998</c:v>
                </c:pt>
                <c:pt idx="1">
                  <c:v>111.65</c:v>
                </c:pt>
                <c:pt idx="2">
                  <c:v>141.72300000000001</c:v>
                </c:pt>
                <c:pt idx="3">
                  <c:v>139.67500000000001</c:v>
                </c:pt>
                <c:pt idx="4">
                  <c:v>146.93100000000001</c:v>
                </c:pt>
                <c:pt idx="5">
                  <c:v>142.214</c:v>
                </c:pt>
                <c:pt idx="6">
                  <c:v>140.36799999999999</c:v>
                </c:pt>
                <c:pt idx="7">
                  <c:v>157.124</c:v>
                </c:pt>
                <c:pt idx="8">
                  <c:v>166.31899999999999</c:v>
                </c:pt>
                <c:pt idx="9">
                  <c:v>162.67699999999999</c:v>
                </c:pt>
                <c:pt idx="10">
                  <c:v>178.77907498341182</c:v>
                </c:pt>
                <c:pt idx="11">
                  <c:v>201.40997024286727</c:v>
                </c:pt>
                <c:pt idx="12">
                  <c:v>191.49363157332951</c:v>
                </c:pt>
                <c:pt idx="13">
                  <c:v>192.86242584499041</c:v>
                </c:pt>
                <c:pt idx="14">
                  <c:v>194.02108133580637</c:v>
                </c:pt>
                <c:pt idx="15">
                  <c:v>195.55457446755756</c:v>
                </c:pt>
                <c:pt idx="16">
                  <c:v>197.26846346660895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918-4D49-A403-31B9AFA1F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317272448"/>
        <c:axId val="317273984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Nettó hið opinbera (skuldaregla)</c:v>
                </c:pt>
              </c:strCache>
            </c:strRef>
          </c:tx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Sheet1!$D$2:$D$18</c:f>
              <c:numCache>
                <c:formatCode>0.0%</c:formatCode>
                <c:ptCount val="17"/>
                <c:pt idx="0">
                  <c:v>0.18103700145498586</c:v>
                </c:pt>
                <c:pt idx="1">
                  <c:v>0.53574776886324704</c:v>
                </c:pt>
                <c:pt idx="2">
                  <c:v>0.66344765963296448</c:v>
                </c:pt>
                <c:pt idx="3">
                  <c:v>0.6597066697477979</c:v>
                </c:pt>
                <c:pt idx="4">
                  <c:v>0.61402610174353089</c:v>
                </c:pt>
                <c:pt idx="5">
                  <c:v>0.63425135538495625</c:v>
                </c:pt>
                <c:pt idx="6">
                  <c:v>0.61793881074707313</c:v>
                </c:pt>
                <c:pt idx="7">
                  <c:v>0.5537092417279913</c:v>
                </c:pt>
                <c:pt idx="8">
                  <c:v>0.4894479479582613</c:v>
                </c:pt>
                <c:pt idx="9">
                  <c:v>0.40559594480418848</c:v>
                </c:pt>
                <c:pt idx="10">
                  <c:v>0.36134015552864851</c:v>
                </c:pt>
                <c:pt idx="11">
                  <c:v>0.32847843032602747</c:v>
                </c:pt>
                <c:pt idx="12">
                  <c:v>0.29050446657995638</c:v>
                </c:pt>
                <c:pt idx="13">
                  <c:v>0.27571614684018125</c:v>
                </c:pt>
                <c:pt idx="14">
                  <c:v>0.24041017334744469</c:v>
                </c:pt>
                <c:pt idx="15">
                  <c:v>0.22717708221898639</c:v>
                </c:pt>
                <c:pt idx="16">
                  <c:v>0.21649146362477328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1918-4D49-A403-31B9AFA1FC8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Skuldaregla</c:v>
                </c:pt>
              </c:strCache>
            </c:strRef>
          </c:tx>
          <c:marker>
            <c:symbol val="none"/>
          </c:marker>
          <c:cat>
            <c:numRef>
              <c:f>Sheet1!$A$2:$A$18</c:f>
              <c:numCache>
                <c:formatCode>General</c:formatCode>
                <c:ptCount val="1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  <c:pt idx="7">
                  <c:v>2014</c:v>
                </c:pt>
                <c:pt idx="8">
                  <c:v>2015</c:v>
                </c:pt>
                <c:pt idx="9">
                  <c:v>2016</c:v>
                </c:pt>
                <c:pt idx="10">
                  <c:v>2017</c:v>
                </c:pt>
                <c:pt idx="11">
                  <c:v>2018</c:v>
                </c:pt>
                <c:pt idx="12">
                  <c:v>2019</c:v>
                </c:pt>
                <c:pt idx="13">
                  <c:v>2020</c:v>
                </c:pt>
                <c:pt idx="14">
                  <c:v>2021</c:v>
                </c:pt>
                <c:pt idx="15">
                  <c:v>2022</c:v>
                </c:pt>
                <c:pt idx="16">
                  <c:v>2023</c:v>
                </c:pt>
              </c:numCache>
            </c:numRef>
          </c:cat>
          <c:val>
            <c:numRef>
              <c:f>Sheet1!$E$2:$E$18</c:f>
              <c:numCache>
                <c:formatCode>0%</c:formatCode>
                <c:ptCount val="17"/>
                <c:pt idx="0">
                  <c:v>0.3</c:v>
                </c:pt>
                <c:pt idx="1">
                  <c:v>0.3</c:v>
                </c:pt>
                <c:pt idx="2">
                  <c:v>0.3</c:v>
                </c:pt>
                <c:pt idx="3">
                  <c:v>0.3</c:v>
                </c:pt>
                <c:pt idx="4">
                  <c:v>0.3</c:v>
                </c:pt>
                <c:pt idx="5">
                  <c:v>0.3</c:v>
                </c:pt>
                <c:pt idx="6">
                  <c:v>0.3</c:v>
                </c:pt>
                <c:pt idx="7">
                  <c:v>0.3</c:v>
                </c:pt>
                <c:pt idx="8">
                  <c:v>0.3</c:v>
                </c:pt>
                <c:pt idx="9">
                  <c:v>0.3</c:v>
                </c:pt>
                <c:pt idx="10">
                  <c:v>0.3</c:v>
                </c:pt>
                <c:pt idx="11">
                  <c:v>0.3</c:v>
                </c:pt>
                <c:pt idx="12">
                  <c:v>0.3</c:v>
                </c:pt>
                <c:pt idx="13">
                  <c:v>0.3</c:v>
                </c:pt>
                <c:pt idx="14">
                  <c:v>0.3</c:v>
                </c:pt>
                <c:pt idx="15">
                  <c:v>0.3</c:v>
                </c:pt>
                <c:pt idx="16">
                  <c:v>0.3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A-AC00-4664-B74B-6EA36D9165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7282176"/>
        <c:axId val="317280256"/>
      </c:lineChart>
      <c:catAx>
        <c:axId val="31727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is-IS"/>
          </a:p>
        </c:txPr>
        <c:crossAx val="317273984"/>
        <c:crosses val="autoZero"/>
        <c:auto val="1"/>
        <c:lblAlgn val="ctr"/>
        <c:lblOffset val="100"/>
        <c:noMultiLvlLbl val="0"/>
      </c:catAx>
      <c:valAx>
        <c:axId val="317273984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is-IS"/>
                  <a:t>Ma.kr.</a:t>
                </a:r>
              </a:p>
            </c:rich>
          </c:tx>
          <c:layout>
            <c:manualLayout>
              <c:xMode val="edge"/>
              <c:yMode val="edge"/>
              <c:x val="1.049148531770238E-2"/>
              <c:y val="3.8184034227490019E-2"/>
            </c:manualLayout>
          </c:layout>
          <c:overlay val="0"/>
        </c:title>
        <c:numFmt formatCode="0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is-IS"/>
          </a:p>
        </c:txPr>
        <c:crossAx val="317272448"/>
        <c:crosses val="autoZero"/>
        <c:crossBetween val="between"/>
      </c:valAx>
      <c:valAx>
        <c:axId val="317280256"/>
        <c:scaling>
          <c:orientation val="minMax"/>
        </c:scaling>
        <c:delete val="0"/>
        <c:axPos val="r"/>
        <c:title>
          <c:tx>
            <c:rich>
              <a:bodyPr rot="0"/>
              <a:lstStyle/>
              <a:p>
                <a:pPr>
                  <a:defRPr/>
                </a:pPr>
                <a:r>
                  <a:rPr lang="is-IS"/>
                  <a:t>% af VLF</a:t>
                </a:r>
              </a:p>
            </c:rich>
          </c:tx>
          <c:layout>
            <c:manualLayout>
              <c:xMode val="edge"/>
              <c:yMode val="edge"/>
              <c:x val="0.90718117705693935"/>
              <c:y val="4.0939855922265039E-2"/>
            </c:manualLayout>
          </c:layout>
          <c:overlay val="0"/>
        </c:title>
        <c:numFmt formatCode="0%" sourceLinked="0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is-IS"/>
          </a:p>
        </c:txPr>
        <c:crossAx val="317282176"/>
        <c:crosses val="max"/>
        <c:crossBetween val="between"/>
      </c:valAx>
      <c:catAx>
        <c:axId val="3172821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17280256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50699912510921E-2"/>
          <c:y val="0.125"/>
          <c:w val="0.87229374453193353"/>
          <c:h val="0.7142826117255268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Sheet1!$G$3</c:f>
              <c:strCache>
                <c:ptCount val="1"/>
                <c:pt idx="0">
                  <c:v>Vaxtagjöld</c:v>
                </c:pt>
              </c:strCache>
            </c:strRef>
          </c:tx>
          <c:invertIfNegative val="0"/>
          <c:cat>
            <c:numRef>
              <c:f>Sheet1!$F$4:$F$10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Sheet1!$G$4:$G$10</c:f>
              <c:numCache>
                <c:formatCode>0.0%</c:formatCode>
                <c:ptCount val="7"/>
                <c:pt idx="0">
                  <c:v>2.0741349816988091E-2</c:v>
                </c:pt>
                <c:pt idx="1">
                  <c:v>1.7690059184458415E-2</c:v>
                </c:pt>
                <c:pt idx="2">
                  <c:v>1.4683286987133511E-2</c:v>
                </c:pt>
                <c:pt idx="3">
                  <c:v>1.3171710881525819E-2</c:v>
                </c:pt>
                <c:pt idx="4">
                  <c:v>1.2515635101440098E-2</c:v>
                </c:pt>
                <c:pt idx="5">
                  <c:v>1.2017787400770356E-2</c:v>
                </c:pt>
                <c:pt idx="6">
                  <c:v>1.0972489257831914E-2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225-4F82-932F-A71F7610F662}"/>
            </c:ext>
          </c:extLst>
        </c:ser>
        <c:ser>
          <c:idx val="1"/>
          <c:order val="1"/>
          <c:tx>
            <c:strRef>
              <c:f>Sheet1!$H$3</c:f>
              <c:strCache>
                <c:ptCount val="1"/>
                <c:pt idx="0">
                  <c:v>Vaxtatekjur</c:v>
                </c:pt>
              </c:strCache>
            </c:strRef>
          </c:tx>
          <c:invertIfNegative val="0"/>
          <c:cat>
            <c:numRef>
              <c:f>Sheet1!$F$4:$F$10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Sheet1!$H$4:$H$10</c:f>
              <c:numCache>
                <c:formatCode>0.0%</c:formatCode>
                <c:ptCount val="7"/>
                <c:pt idx="0">
                  <c:v>5.615338185747016E-3</c:v>
                </c:pt>
                <c:pt idx="1">
                  <c:v>3.9170712872851517E-3</c:v>
                </c:pt>
                <c:pt idx="2">
                  <c:v>3.7216767397999914E-3</c:v>
                </c:pt>
                <c:pt idx="3">
                  <c:v>3.5435926822724312E-3</c:v>
                </c:pt>
                <c:pt idx="4">
                  <c:v>3.3747268775183763E-3</c:v>
                </c:pt>
                <c:pt idx="5">
                  <c:v>3.1288666476676293E-3</c:v>
                </c:pt>
                <c:pt idx="6">
                  <c:v>3.0296747955935099E-3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225-4F82-932F-A71F7610F662}"/>
            </c:ext>
          </c:extLst>
        </c:ser>
        <c:ser>
          <c:idx val="2"/>
          <c:order val="2"/>
          <c:tx>
            <c:strRef>
              <c:f>Sheet1!$I$3</c:f>
              <c:strCache>
                <c:ptCount val="1"/>
                <c:pt idx="0">
                  <c:v>Vaxtajöfnuður</c:v>
                </c:pt>
              </c:strCache>
            </c:strRef>
          </c:tx>
          <c:invertIfNegative val="0"/>
          <c:cat>
            <c:numRef>
              <c:f>Sheet1!$F$4:$F$10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Sheet1!$I$4:$I$10</c:f>
              <c:numCache>
                <c:formatCode>0.0%</c:formatCode>
                <c:ptCount val="7"/>
                <c:pt idx="0">
                  <c:v>-1.5126011631241075E-2</c:v>
                </c:pt>
                <c:pt idx="1">
                  <c:v>-1.3772987897173263E-2</c:v>
                </c:pt>
                <c:pt idx="2">
                  <c:v>-1.0961610247333518E-2</c:v>
                </c:pt>
                <c:pt idx="3">
                  <c:v>-9.6281181992533878E-3</c:v>
                </c:pt>
                <c:pt idx="4">
                  <c:v>-9.1409082239217211E-3</c:v>
                </c:pt>
                <c:pt idx="5">
                  <c:v>-8.8889207531027276E-3</c:v>
                </c:pt>
                <c:pt idx="6">
                  <c:v>-7.9428144622384032E-3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1225-4F82-932F-A71F7610F6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317523456"/>
        <c:axId val="317524992"/>
      </c:barChart>
      <c:catAx>
        <c:axId val="317523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txPr>
          <a:bodyPr rot="-60000000" vert="horz"/>
          <a:lstStyle/>
          <a:p>
            <a:pPr>
              <a:defRPr/>
            </a:pPr>
            <a:endParaRPr lang="is-IS"/>
          </a:p>
        </c:txPr>
        <c:crossAx val="317524992"/>
        <c:crosses val="autoZero"/>
        <c:auto val="1"/>
        <c:lblAlgn val="ctr"/>
        <c:lblOffset val="100"/>
        <c:noMultiLvlLbl val="0"/>
      </c:catAx>
      <c:valAx>
        <c:axId val="317524992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title>
          <c:tx>
            <c:rich>
              <a:bodyPr rot="0"/>
              <a:lstStyle/>
              <a:p>
                <a:pPr>
                  <a:defRPr/>
                </a:pPr>
                <a:r>
                  <a:rPr lang="is-IS"/>
                  <a:t>Af VLF</a:t>
                </a:r>
              </a:p>
            </c:rich>
          </c:tx>
          <c:layout>
            <c:manualLayout>
              <c:xMode val="edge"/>
              <c:yMode val="edge"/>
              <c:x val="1.9400622153094099E-2"/>
              <c:y val="4.176250841569451E-2"/>
            </c:manualLayout>
          </c:layout>
          <c:overlay val="0"/>
        </c:title>
        <c:numFmt formatCode="0.0%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is-IS"/>
          </a:p>
        </c:txPr>
        <c:crossAx val="317523456"/>
        <c:crosses val="autoZero"/>
        <c:crossBetween val="between"/>
      </c:valAx>
    </c:plotArea>
    <c:legend>
      <c:legendPos val="b"/>
      <c:layout/>
      <c:overlay val="0"/>
      <c:txPr>
        <a:bodyPr rot="0" vert="horz"/>
        <a:lstStyle/>
        <a:p>
          <a:pPr>
            <a:defRPr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600"/>
      </a:pPr>
      <a:endParaRPr lang="is-I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Hagvöxtur (v.ás)</c:v>
                </c:pt>
              </c:strCache>
            </c:strRef>
          </c:tx>
          <c:invertIfNegative val="0"/>
          <c:cat>
            <c:strRef>
              <c:f>Sheet1!$A$2:$A$27</c:f>
              <c:strCach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strCache>
            </c:strRef>
          </c:cat>
          <c:val>
            <c:numRef>
              <c:f>Sheet1!$B$2:$B$27</c:f>
              <c:numCache>
                <c:formatCode>General</c:formatCode>
                <c:ptCount val="26"/>
                <c:pt idx="0">
                  <c:v>7.1</c:v>
                </c:pt>
                <c:pt idx="1">
                  <c:v>3.9</c:v>
                </c:pt>
                <c:pt idx="2">
                  <c:v>4.5999999999999996</c:v>
                </c:pt>
                <c:pt idx="3">
                  <c:v>3.9</c:v>
                </c:pt>
                <c:pt idx="4">
                  <c:v>0.6</c:v>
                </c:pt>
                <c:pt idx="5">
                  <c:v>2.4</c:v>
                </c:pt>
                <c:pt idx="6">
                  <c:v>8.1</c:v>
                </c:pt>
                <c:pt idx="7">
                  <c:v>6.4</c:v>
                </c:pt>
                <c:pt idx="8">
                  <c:v>5</c:v>
                </c:pt>
                <c:pt idx="9">
                  <c:v>9.4</c:v>
                </c:pt>
                <c:pt idx="10">
                  <c:v>1.7</c:v>
                </c:pt>
                <c:pt idx="11">
                  <c:v>-6.5</c:v>
                </c:pt>
                <c:pt idx="12">
                  <c:v>-3.6</c:v>
                </c:pt>
                <c:pt idx="13">
                  <c:v>2</c:v>
                </c:pt>
                <c:pt idx="14">
                  <c:v>1.3</c:v>
                </c:pt>
                <c:pt idx="15">
                  <c:v>4.3</c:v>
                </c:pt>
                <c:pt idx="16">
                  <c:v>2.1</c:v>
                </c:pt>
                <c:pt idx="17">
                  <c:v>4.3</c:v>
                </c:pt>
                <c:pt idx="18">
                  <c:v>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A55-4487-8988-CB1A953AC7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Framtíð</c:v>
                </c:pt>
              </c:strCache>
            </c:strRef>
          </c:tx>
          <c:invertIfNegative val="0"/>
          <c:dPt>
            <c:idx val="19"/>
            <c:invertIfNegative val="0"/>
            <c:bubble3D val="0"/>
            <c:spPr>
              <a:solidFill>
                <a:schemeClr val="tx2"/>
              </a:solidFill>
            </c:spPr>
          </c:dPt>
          <c:cat>
            <c:strRef>
              <c:f>Sheet1!$A$2:$A$27</c:f>
              <c:strCach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strCache>
            </c:strRef>
          </c:cat>
          <c:val>
            <c:numRef>
              <c:f>Sheet1!$C$2:$C$27</c:f>
              <c:numCache>
                <c:formatCode>General</c:formatCode>
                <c:ptCount val="26"/>
                <c:pt idx="19">
                  <c:v>3.6</c:v>
                </c:pt>
                <c:pt idx="20" formatCode="0.0">
                  <c:v>2.9</c:v>
                </c:pt>
                <c:pt idx="21" formatCode="0.0">
                  <c:v>2.8</c:v>
                </c:pt>
                <c:pt idx="22" formatCode="0.0">
                  <c:v>2.6</c:v>
                </c:pt>
                <c:pt idx="23" formatCode="0.0">
                  <c:v>2.5</c:v>
                </c:pt>
                <c:pt idx="24" formatCode="0.0">
                  <c:v>2.6</c:v>
                </c:pt>
                <c:pt idx="25" formatCode="0.0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A55-4487-8988-CB1A953AC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84846720"/>
        <c:axId val="28484851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VLF (h.ás)</c:v>
                </c:pt>
              </c:strCache>
            </c:strRef>
          </c:tx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strCache>
            </c:strRef>
          </c:cat>
          <c:val>
            <c:numRef>
              <c:f>Sheet1!$D$2:$D$27</c:f>
              <c:numCache>
                <c:formatCode>0.0</c:formatCode>
                <c:ptCount val="26"/>
                <c:pt idx="0">
                  <c:v>100</c:v>
                </c:pt>
                <c:pt idx="1">
                  <c:v>103.89443786139661</c:v>
                </c:pt>
                <c:pt idx="2">
                  <c:v>108.67669719731683</c:v>
                </c:pt>
                <c:pt idx="3">
                  <c:v>112.94505500094083</c:v>
                </c:pt>
                <c:pt idx="4">
                  <c:v>113.56677159988405</c:v>
                </c:pt>
                <c:pt idx="5">
                  <c:v>116.2432043451506</c:v>
                </c:pt>
                <c:pt idx="6">
                  <c:v>125.62909074265256</c:v>
                </c:pt>
                <c:pt idx="7">
                  <c:v>133.65737185518199</c:v>
                </c:pt>
                <c:pt idx="8">
                  <c:v>140.36326557597147</c:v>
                </c:pt>
                <c:pt idx="9">
                  <c:v>153.59705644525587</c:v>
                </c:pt>
                <c:pt idx="10">
                  <c:v>156.14520451806158</c:v>
                </c:pt>
                <c:pt idx="11">
                  <c:v>145.98757583925385</c:v>
                </c:pt>
                <c:pt idx="12">
                  <c:v>140.72370863486802</c:v>
                </c:pt>
                <c:pt idx="13">
                  <c:v>143.48621543687986</c:v>
                </c:pt>
                <c:pt idx="14">
                  <c:v>145.37908184282392</c:v>
                </c:pt>
                <c:pt idx="15">
                  <c:v>151.64227266023508</c:v>
                </c:pt>
                <c:pt idx="16">
                  <c:v>154.97894554830575</c:v>
                </c:pt>
                <c:pt idx="17">
                  <c:v>161.6605554510179</c:v>
                </c:pt>
                <c:pt idx="18">
                  <c:v>173.75516825761699</c:v>
                </c:pt>
                <c:pt idx="19">
                  <c:v>180.08370924514196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4A55-4487-8988-CB1A953AC7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Framtíð2</c:v>
                </c:pt>
              </c:strCache>
            </c:strRef>
          </c:tx>
          <c:spPr>
            <a:ln w="38100">
              <a:solidFill>
                <a:schemeClr val="accent3"/>
              </a:solidFill>
              <a:prstDash val="sysDash"/>
            </a:ln>
          </c:spPr>
          <c:marker>
            <c:symbol val="none"/>
          </c:marker>
          <c:cat>
            <c:strRef>
              <c:f>Sheet1!$A$2:$A$27</c:f>
              <c:strCache>
                <c:ptCount val="26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</c:v>
                </c:pt>
                <c:pt idx="18">
                  <c:v>2016</c:v>
                </c:pt>
                <c:pt idx="19">
                  <c:v>2017</c:v>
                </c:pt>
                <c:pt idx="20">
                  <c:v>2018</c:v>
                </c:pt>
                <c:pt idx="21">
                  <c:v>2019</c:v>
                </c:pt>
                <c:pt idx="22">
                  <c:v>2020</c:v>
                </c:pt>
                <c:pt idx="23">
                  <c:v>2021</c:v>
                </c:pt>
                <c:pt idx="24">
                  <c:v>2022</c:v>
                </c:pt>
                <c:pt idx="25">
                  <c:v>2023</c:v>
                </c:pt>
              </c:strCache>
            </c:strRef>
          </c:cat>
          <c:val>
            <c:numRef>
              <c:f>Sheet1!$E$2:$E$27</c:f>
              <c:numCache>
                <c:formatCode>General</c:formatCode>
                <c:ptCount val="26"/>
                <c:pt idx="19" formatCode="0.0">
                  <c:v>180.08370924514196</c:v>
                </c:pt>
                <c:pt idx="20" formatCode="0.0">
                  <c:v>185.30613681325107</c:v>
                </c:pt>
                <c:pt idx="21" formatCode="0.0">
                  <c:v>190.4947086440221</c:v>
                </c:pt>
                <c:pt idx="22" formatCode="0.0">
                  <c:v>195.44757106876668</c:v>
                </c:pt>
                <c:pt idx="23" formatCode="0.0">
                  <c:v>200.33376034548581</c:v>
                </c:pt>
                <c:pt idx="24" formatCode="0.0">
                  <c:v>205.54243811446844</c:v>
                </c:pt>
                <c:pt idx="25" formatCode="0.0">
                  <c:v>210.68099906733013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4A55-4487-8988-CB1A953AC7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851584"/>
        <c:axId val="284850048"/>
      </c:lineChart>
      <c:catAx>
        <c:axId val="28484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 rot="0" vert="horz"/>
          <a:lstStyle/>
          <a:p>
            <a:pPr>
              <a:defRPr/>
            </a:pPr>
            <a:endParaRPr lang="is-IS"/>
          </a:p>
        </c:txPr>
        <c:crossAx val="284848512"/>
        <c:crosses val="autoZero"/>
        <c:auto val="1"/>
        <c:lblAlgn val="ctr"/>
        <c:lblOffset val="100"/>
        <c:tickLblSkip val="2"/>
        <c:noMultiLvlLbl val="0"/>
      </c:catAx>
      <c:valAx>
        <c:axId val="284848512"/>
        <c:scaling>
          <c:orientation val="minMax"/>
          <c:max val="10"/>
          <c:min val="-10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0\ &quot;%&quot;" sourceLinked="0"/>
        <c:majorTickMark val="out"/>
        <c:minorTickMark val="none"/>
        <c:tickLblPos val="nextTo"/>
        <c:crossAx val="284846720"/>
        <c:crosses val="autoZero"/>
        <c:crossBetween val="between"/>
        <c:majorUnit val="2"/>
      </c:valAx>
      <c:valAx>
        <c:axId val="284850048"/>
        <c:scaling>
          <c:orientation val="minMax"/>
          <c:max val="250"/>
          <c:min val="0"/>
        </c:scaling>
        <c:delete val="0"/>
        <c:axPos val="r"/>
        <c:numFmt formatCode="0" sourceLinked="0"/>
        <c:majorTickMark val="out"/>
        <c:minorTickMark val="none"/>
        <c:tickLblPos val="nextTo"/>
        <c:crossAx val="284851584"/>
        <c:crosses val="max"/>
        <c:crossBetween val="between"/>
        <c:majorUnit val="50"/>
      </c:valAx>
      <c:catAx>
        <c:axId val="284851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4850048"/>
        <c:crosses val="autoZero"/>
        <c:auto val="1"/>
        <c:lblAlgn val="ctr"/>
        <c:lblOffset val="100"/>
        <c:noMultiLvlLbl val="0"/>
      </c:catAx>
    </c:plotArea>
    <c:legend>
      <c:legendPos val="b"/>
      <c:legendEntry>
        <c:idx val="1"/>
        <c:delete val="1"/>
      </c:legendEntry>
      <c:legendEntry>
        <c:idx val="3"/>
        <c:delete val="1"/>
      </c:legendEntry>
      <c:layout>
        <c:manualLayout>
          <c:xMode val="edge"/>
          <c:yMode val="edge"/>
          <c:x val="9.0160114047990209E-2"/>
          <c:y val="0.86866853052326398"/>
          <c:w val="0.82510512570868799"/>
          <c:h val="9.86116401007701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/>
      </a:pPr>
      <a:endParaRPr lang="is-I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47461240301803E-2"/>
          <c:y val="6.0545424956298416E-2"/>
          <c:w val="0.88831191800643294"/>
          <c:h val="0.7374006113713000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Framleiðsluspenna/-slaki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Pt>
            <c:idx val="8"/>
            <c:bubble3D val="0"/>
            <c:spPr>
              <a:ln>
                <a:solidFill>
                  <a:schemeClr val="tx2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D44A-4BFA-BCEA-AFE8A51CEE47}"/>
              </c:ext>
            </c:extLst>
          </c:dPt>
          <c:dPt>
            <c:idx val="9"/>
            <c:bubble3D val="0"/>
            <c:spPr>
              <a:ln>
                <a:solidFill>
                  <a:schemeClr val="tx2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D44A-4BFA-BCEA-AFE8A51CEE47}"/>
              </c:ext>
            </c:extLst>
          </c:dPt>
          <c:dPt>
            <c:idx val="10"/>
            <c:bubble3D val="0"/>
            <c:spPr>
              <a:ln>
                <a:solidFill>
                  <a:schemeClr val="tx2"/>
                </a:solidFill>
                <a:prstDash val="dash"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D44A-4BFA-BCEA-AFE8A51CEE47}"/>
              </c:ext>
            </c:extLst>
          </c:dPt>
          <c:cat>
            <c:numRef>
              <c:f>Sheet1!$A$2:$A$12</c:f>
              <c:numCache>
                <c:formatCode>General</c:formatCod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</c:numCache>
            </c:numRef>
          </c:cat>
          <c:val>
            <c:numRef>
              <c:f>Sheet1!$B$2:$B$12</c:f>
              <c:numCache>
                <c:formatCode>0.00</c:formatCode>
                <c:ptCount val="11"/>
                <c:pt idx="0">
                  <c:v>-3.54</c:v>
                </c:pt>
                <c:pt idx="1">
                  <c:v>-1.59</c:v>
                </c:pt>
                <c:pt idx="2">
                  <c:v>-1.19</c:v>
                </c:pt>
                <c:pt idx="3">
                  <c:v>-0.37</c:v>
                </c:pt>
                <c:pt idx="4">
                  <c:v>-0.01</c:v>
                </c:pt>
                <c:pt idx="5">
                  <c:v>0.62</c:v>
                </c:pt>
                <c:pt idx="6">
                  <c:v>3.33</c:v>
                </c:pt>
                <c:pt idx="7">
                  <c:v>1.81</c:v>
                </c:pt>
                <c:pt idx="8">
                  <c:v>1.48</c:v>
                </c:pt>
                <c:pt idx="9">
                  <c:v>0.97</c:v>
                </c:pt>
                <c:pt idx="10">
                  <c:v>0.24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44A-4BFA-BCEA-AFE8A51CEE4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4883584"/>
        <c:axId val="285217152"/>
      </c:lineChart>
      <c:catAx>
        <c:axId val="284883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is-IS"/>
          </a:p>
        </c:txPr>
        <c:crossAx val="285217152"/>
        <c:crosses val="autoZero"/>
        <c:auto val="1"/>
        <c:lblAlgn val="ctr"/>
        <c:lblOffset val="100"/>
        <c:noMultiLvlLbl val="0"/>
      </c:catAx>
      <c:valAx>
        <c:axId val="285217152"/>
        <c:scaling>
          <c:orientation val="minMax"/>
        </c:scaling>
        <c:delete val="0"/>
        <c:axPos val="l"/>
        <c:majorGridlines>
          <c:spPr>
            <a:ln>
              <a:solidFill>
                <a:schemeClr val="bg2">
                  <a:lumMod val="75000"/>
                </a:schemeClr>
              </a:solidFill>
              <a:prstDash val="dash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2848835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684844771241823E-2"/>
          <c:y val="0.11553494623655913"/>
          <c:w val="0.84678329248366013"/>
          <c:h val="0.58602329749103943"/>
        </c:manualLayout>
      </c:layou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Atvinnuþátttaka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Sheet1!$A$2:$A$111</c:f>
              <c:numCache>
                <c:formatCode>General</c:formatCode>
                <c:ptCount val="110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  <c:pt idx="72">
                  <c:v>2015</c:v>
                </c:pt>
                <c:pt idx="84">
                  <c:v>2016</c:v>
                </c:pt>
                <c:pt idx="96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Sheet1!$C$2:$C$111</c:f>
              <c:numCache>
                <c:formatCode>0.0</c:formatCode>
                <c:ptCount val="110"/>
                <c:pt idx="0">
                  <c:v>82.733333333333334</c:v>
                </c:pt>
                <c:pt idx="1">
                  <c:v>82.524999999999991</c:v>
                </c:pt>
                <c:pt idx="2">
                  <c:v>82.391666666666666</c:v>
                </c:pt>
                <c:pt idx="3">
                  <c:v>82.36666666666666</c:v>
                </c:pt>
                <c:pt idx="4">
                  <c:v>82.033333333333317</c:v>
                </c:pt>
                <c:pt idx="5">
                  <c:v>81.841666666666654</c:v>
                </c:pt>
                <c:pt idx="6">
                  <c:v>81.658333333333317</c:v>
                </c:pt>
                <c:pt idx="7">
                  <c:v>81.549999999999983</c:v>
                </c:pt>
                <c:pt idx="8">
                  <c:v>81.374999999999986</c:v>
                </c:pt>
                <c:pt idx="9">
                  <c:v>81.291666666666643</c:v>
                </c:pt>
                <c:pt idx="10">
                  <c:v>81.149999999999991</c:v>
                </c:pt>
                <c:pt idx="11">
                  <c:v>81.074999999999989</c:v>
                </c:pt>
                <c:pt idx="12">
                  <c:v>81.075000000000003</c:v>
                </c:pt>
                <c:pt idx="13">
                  <c:v>81.083333333333329</c:v>
                </c:pt>
                <c:pt idx="14">
                  <c:v>81.158333333333331</c:v>
                </c:pt>
                <c:pt idx="15">
                  <c:v>81.224999999999994</c:v>
                </c:pt>
                <c:pt idx="16">
                  <c:v>81.291666666666671</c:v>
                </c:pt>
                <c:pt idx="17">
                  <c:v>81.458333333333329</c:v>
                </c:pt>
                <c:pt idx="18">
                  <c:v>81.383333333333326</c:v>
                </c:pt>
                <c:pt idx="19">
                  <c:v>81.224999999999994</c:v>
                </c:pt>
                <c:pt idx="20">
                  <c:v>81.283333333333331</c:v>
                </c:pt>
                <c:pt idx="21">
                  <c:v>81.174999999999997</c:v>
                </c:pt>
                <c:pt idx="22">
                  <c:v>81.11666666666666</c:v>
                </c:pt>
                <c:pt idx="23">
                  <c:v>81.174999999999997</c:v>
                </c:pt>
                <c:pt idx="24">
                  <c:v>81.125</c:v>
                </c:pt>
                <c:pt idx="25">
                  <c:v>81.00833333333334</c:v>
                </c:pt>
                <c:pt idx="26">
                  <c:v>80.99166666666666</c:v>
                </c:pt>
                <c:pt idx="27">
                  <c:v>80.99166666666666</c:v>
                </c:pt>
                <c:pt idx="28">
                  <c:v>81.05</c:v>
                </c:pt>
                <c:pt idx="29">
                  <c:v>80.924999999999997</c:v>
                </c:pt>
                <c:pt idx="30">
                  <c:v>81.083333333333329</c:v>
                </c:pt>
                <c:pt idx="31">
                  <c:v>81.074999999999989</c:v>
                </c:pt>
                <c:pt idx="32">
                  <c:v>80.833333333333329</c:v>
                </c:pt>
                <c:pt idx="33">
                  <c:v>80.833333333333329</c:v>
                </c:pt>
                <c:pt idx="34">
                  <c:v>80.566666666666677</c:v>
                </c:pt>
                <c:pt idx="35">
                  <c:v>80.458333333333329</c:v>
                </c:pt>
                <c:pt idx="36">
                  <c:v>80.49166666666666</c:v>
                </c:pt>
                <c:pt idx="37">
                  <c:v>80.399999999999991</c:v>
                </c:pt>
                <c:pt idx="38">
                  <c:v>80.399999999999991</c:v>
                </c:pt>
                <c:pt idx="39">
                  <c:v>80.291666666666671</c:v>
                </c:pt>
                <c:pt idx="40">
                  <c:v>80.25833333333334</c:v>
                </c:pt>
                <c:pt idx="41">
                  <c:v>80.36666666666666</c:v>
                </c:pt>
                <c:pt idx="42">
                  <c:v>80.283333333333317</c:v>
                </c:pt>
                <c:pt idx="43">
                  <c:v>80.174999999999997</c:v>
                </c:pt>
                <c:pt idx="44">
                  <c:v>80.424999999999997</c:v>
                </c:pt>
                <c:pt idx="45">
                  <c:v>80.324999999999989</c:v>
                </c:pt>
                <c:pt idx="46">
                  <c:v>80.416666666666657</c:v>
                </c:pt>
                <c:pt idx="47">
                  <c:v>80.475000000000009</c:v>
                </c:pt>
                <c:pt idx="48">
                  <c:v>80.375000000000014</c:v>
                </c:pt>
                <c:pt idx="49">
                  <c:v>80.475000000000009</c:v>
                </c:pt>
                <c:pt idx="50">
                  <c:v>80.45</c:v>
                </c:pt>
                <c:pt idx="51">
                  <c:v>80.616666666666674</c:v>
                </c:pt>
                <c:pt idx="52">
                  <c:v>80.658333333333331</c:v>
                </c:pt>
                <c:pt idx="53">
                  <c:v>80.533333333333331</c:v>
                </c:pt>
                <c:pt idx="54">
                  <c:v>80.508333333333326</c:v>
                </c:pt>
                <c:pt idx="55">
                  <c:v>80.791666666666657</c:v>
                </c:pt>
                <c:pt idx="56">
                  <c:v>80.891666666666652</c:v>
                </c:pt>
                <c:pt idx="57">
                  <c:v>81.11666666666666</c:v>
                </c:pt>
                <c:pt idx="58">
                  <c:v>81.316666666666663</c:v>
                </c:pt>
                <c:pt idx="59">
                  <c:v>81.383333333333326</c:v>
                </c:pt>
                <c:pt idx="60">
                  <c:v>81.441666666666663</c:v>
                </c:pt>
                <c:pt idx="61">
                  <c:v>81.466666666666654</c:v>
                </c:pt>
                <c:pt idx="62">
                  <c:v>81.516666666666666</c:v>
                </c:pt>
                <c:pt idx="63">
                  <c:v>81.283333333333331</c:v>
                </c:pt>
                <c:pt idx="64">
                  <c:v>81.408333333333331</c:v>
                </c:pt>
                <c:pt idx="65">
                  <c:v>81.49166666666666</c:v>
                </c:pt>
                <c:pt idx="66">
                  <c:v>81.574999999999989</c:v>
                </c:pt>
                <c:pt idx="67">
                  <c:v>81.625</c:v>
                </c:pt>
                <c:pt idx="68">
                  <c:v>81.408333333333331</c:v>
                </c:pt>
                <c:pt idx="69">
                  <c:v>81.433333333333337</c:v>
                </c:pt>
                <c:pt idx="70">
                  <c:v>81.533333333333331</c:v>
                </c:pt>
                <c:pt idx="71">
                  <c:v>81.458333333333343</c:v>
                </c:pt>
                <c:pt idx="72">
                  <c:v>81.524999999999991</c:v>
                </c:pt>
                <c:pt idx="73">
                  <c:v>81.674999999999997</c:v>
                </c:pt>
                <c:pt idx="74">
                  <c:v>81.849999999999994</c:v>
                </c:pt>
                <c:pt idx="75">
                  <c:v>82.083333333333329</c:v>
                </c:pt>
                <c:pt idx="76">
                  <c:v>82.025000000000006</c:v>
                </c:pt>
                <c:pt idx="77">
                  <c:v>82.13333333333334</c:v>
                </c:pt>
                <c:pt idx="78">
                  <c:v>82.075000000000003</c:v>
                </c:pt>
                <c:pt idx="79">
                  <c:v>82.174999999999997</c:v>
                </c:pt>
                <c:pt idx="80">
                  <c:v>82.358333333333334</c:v>
                </c:pt>
                <c:pt idx="81">
                  <c:v>82.25833333333334</c:v>
                </c:pt>
                <c:pt idx="82">
                  <c:v>82.433333333333323</c:v>
                </c:pt>
                <c:pt idx="83">
                  <c:v>82.516666666666666</c:v>
                </c:pt>
                <c:pt idx="84">
                  <c:v>82.63333333333334</c:v>
                </c:pt>
                <c:pt idx="85">
                  <c:v>82.74166666666666</c:v>
                </c:pt>
                <c:pt idx="86">
                  <c:v>82.724999999999994</c:v>
                </c:pt>
                <c:pt idx="87">
                  <c:v>82.875</c:v>
                </c:pt>
                <c:pt idx="88">
                  <c:v>83.016666666666666</c:v>
                </c:pt>
                <c:pt idx="89">
                  <c:v>82.899999999999991</c:v>
                </c:pt>
                <c:pt idx="90">
                  <c:v>83.024999999999991</c:v>
                </c:pt>
                <c:pt idx="91">
                  <c:v>83.11666666666666</c:v>
                </c:pt>
                <c:pt idx="92">
                  <c:v>83.191666666666663</c:v>
                </c:pt>
                <c:pt idx="93">
                  <c:v>83.3</c:v>
                </c:pt>
                <c:pt idx="94">
                  <c:v>83.399999999999991</c:v>
                </c:pt>
                <c:pt idx="95">
                  <c:v>83.566666666666663</c:v>
                </c:pt>
                <c:pt idx="96">
                  <c:v>83.474999999999994</c:v>
                </c:pt>
                <c:pt idx="97">
                  <c:v>83.541666666666671</c:v>
                </c:pt>
                <c:pt idx="98">
                  <c:v>83.8</c:v>
                </c:pt>
                <c:pt idx="99">
                  <c:v>83.733333333333334</c:v>
                </c:pt>
                <c:pt idx="100">
                  <c:v>83.63333333333334</c:v>
                </c:pt>
                <c:pt idx="101">
                  <c:v>83.658333333333331</c:v>
                </c:pt>
                <c:pt idx="102">
                  <c:v>83.475000000000009</c:v>
                </c:pt>
                <c:pt idx="103">
                  <c:v>83.266666666666666</c:v>
                </c:pt>
                <c:pt idx="104">
                  <c:v>83.041666666666671</c:v>
                </c:pt>
                <c:pt idx="105">
                  <c:v>83.033333333333331</c:v>
                </c:pt>
                <c:pt idx="106">
                  <c:v>82.725000000000009</c:v>
                </c:pt>
                <c:pt idx="107">
                  <c:v>82.624999999999986</c:v>
                </c:pt>
                <c:pt idx="108">
                  <c:v>82.733333333333334</c:v>
                </c:pt>
                <c:pt idx="109">
                  <c:v>82.5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EC10-4D68-843F-FC52C3372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054080"/>
        <c:axId val="287145984"/>
      </c:line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Atvinnuleysi, h.ás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Sheet1!$A$2:$A$111</c:f>
              <c:numCache>
                <c:formatCode>General</c:formatCode>
                <c:ptCount val="110"/>
                <c:pt idx="0">
                  <c:v>2009</c:v>
                </c:pt>
                <c:pt idx="12">
                  <c:v>2010</c:v>
                </c:pt>
                <c:pt idx="24">
                  <c:v>2011</c:v>
                </c:pt>
                <c:pt idx="36">
                  <c:v>2012</c:v>
                </c:pt>
                <c:pt idx="48">
                  <c:v>2013</c:v>
                </c:pt>
                <c:pt idx="60">
                  <c:v>2014</c:v>
                </c:pt>
                <c:pt idx="72">
                  <c:v>2015</c:v>
                </c:pt>
                <c:pt idx="84">
                  <c:v>2016</c:v>
                </c:pt>
                <c:pt idx="96">
                  <c:v>2017</c:v>
                </c:pt>
                <c:pt idx="108">
                  <c:v>2018</c:v>
                </c:pt>
              </c:numCache>
            </c:numRef>
          </c:cat>
          <c:val>
            <c:numRef>
              <c:f>Sheet1!$B$2:$B$111</c:f>
              <c:numCache>
                <c:formatCode>0.0</c:formatCode>
                <c:ptCount val="110"/>
                <c:pt idx="0">
                  <c:v>3.1666666666666661</c:v>
                </c:pt>
                <c:pt idx="1">
                  <c:v>3.6833333333333336</c:v>
                </c:pt>
                <c:pt idx="2">
                  <c:v>4.1833333333333336</c:v>
                </c:pt>
                <c:pt idx="3">
                  <c:v>4.6583333333333332</c:v>
                </c:pt>
                <c:pt idx="4">
                  <c:v>5.2333333333333334</c:v>
                </c:pt>
                <c:pt idx="5">
                  <c:v>5.6749999999999998</c:v>
                </c:pt>
                <c:pt idx="6">
                  <c:v>5.8583333333333334</c:v>
                </c:pt>
                <c:pt idx="7">
                  <c:v>6.1916666666666664</c:v>
                </c:pt>
                <c:pt idx="8">
                  <c:v>6.5583333333333327</c:v>
                </c:pt>
                <c:pt idx="9">
                  <c:v>6.8416666666666659</c:v>
                </c:pt>
                <c:pt idx="10">
                  <c:v>7.0166666666666657</c:v>
                </c:pt>
                <c:pt idx="11">
                  <c:v>7.2333333333333334</c:v>
                </c:pt>
                <c:pt idx="12">
                  <c:v>7.4249999999999998</c:v>
                </c:pt>
                <c:pt idx="13">
                  <c:v>7.3916666666666657</c:v>
                </c:pt>
                <c:pt idx="14">
                  <c:v>7.3583333333333343</c:v>
                </c:pt>
                <c:pt idx="15">
                  <c:v>7.3500000000000005</c:v>
                </c:pt>
                <c:pt idx="16">
                  <c:v>7.4083333333333341</c:v>
                </c:pt>
                <c:pt idx="17">
                  <c:v>7.2833333333333341</c:v>
                </c:pt>
                <c:pt idx="18">
                  <c:v>7.3583333333333343</c:v>
                </c:pt>
                <c:pt idx="19">
                  <c:v>7.3333333333333348</c:v>
                </c:pt>
                <c:pt idx="20">
                  <c:v>7.3916666666666684</c:v>
                </c:pt>
                <c:pt idx="21">
                  <c:v>7.4499999999999993</c:v>
                </c:pt>
                <c:pt idx="22">
                  <c:v>7.4916666666666663</c:v>
                </c:pt>
                <c:pt idx="23">
                  <c:v>7.5583333333333336</c:v>
                </c:pt>
                <c:pt idx="24">
                  <c:v>7.5833333333333348</c:v>
                </c:pt>
                <c:pt idx="25">
                  <c:v>7.5833333333333348</c:v>
                </c:pt>
                <c:pt idx="26">
                  <c:v>7.6000000000000014</c:v>
                </c:pt>
                <c:pt idx="27">
                  <c:v>7.7333333333333343</c:v>
                </c:pt>
                <c:pt idx="28">
                  <c:v>7.6583333333333323</c:v>
                </c:pt>
                <c:pt idx="29">
                  <c:v>7.55</c:v>
                </c:pt>
                <c:pt idx="30">
                  <c:v>7.5250000000000012</c:v>
                </c:pt>
                <c:pt idx="31">
                  <c:v>7.541666666666667</c:v>
                </c:pt>
                <c:pt idx="32">
                  <c:v>7.4000000000000012</c:v>
                </c:pt>
                <c:pt idx="33">
                  <c:v>7.4416666666666673</c:v>
                </c:pt>
                <c:pt idx="34">
                  <c:v>7.2416666666666663</c:v>
                </c:pt>
                <c:pt idx="35">
                  <c:v>7.05</c:v>
                </c:pt>
                <c:pt idx="36">
                  <c:v>6.95</c:v>
                </c:pt>
                <c:pt idx="37">
                  <c:v>6.9000000000000012</c:v>
                </c:pt>
                <c:pt idx="38">
                  <c:v>6.8916666666666666</c:v>
                </c:pt>
                <c:pt idx="39">
                  <c:v>6.6999999999999993</c:v>
                </c:pt>
                <c:pt idx="40">
                  <c:v>6.5166666666666657</c:v>
                </c:pt>
                <c:pt idx="41">
                  <c:v>6.5583333333333336</c:v>
                </c:pt>
                <c:pt idx="42">
                  <c:v>6.4750000000000005</c:v>
                </c:pt>
                <c:pt idx="43">
                  <c:v>6.4333333333333345</c:v>
                </c:pt>
                <c:pt idx="44">
                  <c:v>6.3416666666666686</c:v>
                </c:pt>
                <c:pt idx="45">
                  <c:v>6.1250000000000009</c:v>
                </c:pt>
                <c:pt idx="46">
                  <c:v>6.0583333333333336</c:v>
                </c:pt>
                <c:pt idx="47">
                  <c:v>6.0250000000000012</c:v>
                </c:pt>
                <c:pt idx="48">
                  <c:v>5.9499999999999993</c:v>
                </c:pt>
                <c:pt idx="49">
                  <c:v>5.7333333333333334</c:v>
                </c:pt>
                <c:pt idx="50">
                  <c:v>5.6833333333333336</c:v>
                </c:pt>
                <c:pt idx="51">
                  <c:v>5.5999999999999988</c:v>
                </c:pt>
                <c:pt idx="52">
                  <c:v>5.4916666666666671</c:v>
                </c:pt>
                <c:pt idx="53">
                  <c:v>5.5916666666666677</c:v>
                </c:pt>
                <c:pt idx="54">
                  <c:v>5.5249999999999995</c:v>
                </c:pt>
                <c:pt idx="55">
                  <c:v>5.416666666666667</c:v>
                </c:pt>
                <c:pt idx="56">
                  <c:v>5.4416666666666664</c:v>
                </c:pt>
                <c:pt idx="57">
                  <c:v>5.4916666666666671</c:v>
                </c:pt>
                <c:pt idx="58">
                  <c:v>5.4833333333333334</c:v>
                </c:pt>
                <c:pt idx="59">
                  <c:v>5.3916666666666666</c:v>
                </c:pt>
                <c:pt idx="60">
                  <c:v>5.4750000000000005</c:v>
                </c:pt>
                <c:pt idx="61">
                  <c:v>5.4416666666666664</c:v>
                </c:pt>
                <c:pt idx="62">
                  <c:v>5.375</c:v>
                </c:pt>
                <c:pt idx="63">
                  <c:v>5.3249999999999993</c:v>
                </c:pt>
                <c:pt idx="64">
                  <c:v>5.3</c:v>
                </c:pt>
                <c:pt idx="65">
                  <c:v>5.1499999999999995</c:v>
                </c:pt>
                <c:pt idx="66">
                  <c:v>5.1250000000000009</c:v>
                </c:pt>
                <c:pt idx="67">
                  <c:v>5.15</c:v>
                </c:pt>
                <c:pt idx="68">
                  <c:v>5.0583333333333336</c:v>
                </c:pt>
                <c:pt idx="69">
                  <c:v>5.0583333333333345</c:v>
                </c:pt>
                <c:pt idx="70">
                  <c:v>4.9666666666666677</c:v>
                </c:pt>
                <c:pt idx="71">
                  <c:v>4.958333333333333</c:v>
                </c:pt>
                <c:pt idx="72">
                  <c:v>4.7499999999999991</c:v>
                </c:pt>
                <c:pt idx="73">
                  <c:v>4.7666666666666666</c:v>
                </c:pt>
                <c:pt idx="74">
                  <c:v>4.5916666666666659</c:v>
                </c:pt>
                <c:pt idx="75">
                  <c:v>4.5583333333333327</c:v>
                </c:pt>
                <c:pt idx="76">
                  <c:v>4.5249999999999995</c:v>
                </c:pt>
                <c:pt idx="77">
                  <c:v>4.3833333333333337</c:v>
                </c:pt>
                <c:pt idx="78">
                  <c:v>4.3583333333333334</c:v>
                </c:pt>
                <c:pt idx="79">
                  <c:v>4.2749999999999995</c:v>
                </c:pt>
                <c:pt idx="80">
                  <c:v>4.2499999999999991</c:v>
                </c:pt>
                <c:pt idx="81">
                  <c:v>4.1499999999999995</c:v>
                </c:pt>
                <c:pt idx="82">
                  <c:v>4.1916666666666673</c:v>
                </c:pt>
                <c:pt idx="83">
                  <c:v>3.9916666666666658</c:v>
                </c:pt>
                <c:pt idx="84">
                  <c:v>3.8666666666666658</c:v>
                </c:pt>
                <c:pt idx="85">
                  <c:v>3.7499999999999996</c:v>
                </c:pt>
                <c:pt idx="86">
                  <c:v>3.7333333333333325</c:v>
                </c:pt>
                <c:pt idx="87">
                  <c:v>3.6666666666666661</c:v>
                </c:pt>
                <c:pt idx="88">
                  <c:v>3.4250000000000003</c:v>
                </c:pt>
                <c:pt idx="89">
                  <c:v>3.3666666666666671</c:v>
                </c:pt>
                <c:pt idx="90">
                  <c:v>3.2833333333333337</c:v>
                </c:pt>
                <c:pt idx="91">
                  <c:v>3.2166666666666668</c:v>
                </c:pt>
                <c:pt idx="92">
                  <c:v>3.15</c:v>
                </c:pt>
                <c:pt idx="93">
                  <c:v>3.0583333333333336</c:v>
                </c:pt>
                <c:pt idx="94">
                  <c:v>2.9499999999999993</c:v>
                </c:pt>
                <c:pt idx="95">
                  <c:v>3.0083333333333329</c:v>
                </c:pt>
                <c:pt idx="96">
                  <c:v>3.0999999999999996</c:v>
                </c:pt>
                <c:pt idx="97">
                  <c:v>3.0916666666666668</c:v>
                </c:pt>
                <c:pt idx="98">
                  <c:v>2.9166666666666665</c:v>
                </c:pt>
                <c:pt idx="99">
                  <c:v>2.7666666666666671</c:v>
                </c:pt>
                <c:pt idx="100">
                  <c:v>2.8666666666666667</c:v>
                </c:pt>
                <c:pt idx="101">
                  <c:v>2.875</c:v>
                </c:pt>
                <c:pt idx="102">
                  <c:v>2.7916666666666665</c:v>
                </c:pt>
                <c:pt idx="103">
                  <c:v>2.75</c:v>
                </c:pt>
                <c:pt idx="104">
                  <c:v>2.75</c:v>
                </c:pt>
                <c:pt idx="105">
                  <c:v>2.8333333333333335</c:v>
                </c:pt>
                <c:pt idx="106">
                  <c:v>2.7916666666666661</c:v>
                </c:pt>
                <c:pt idx="107">
                  <c:v>2.8249999999999997</c:v>
                </c:pt>
                <c:pt idx="108">
                  <c:v>2.8333333333333335</c:v>
                </c:pt>
                <c:pt idx="109">
                  <c:v>2.7833333333333332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C10-4D68-843F-FC52C33726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87149056"/>
        <c:axId val="287147520"/>
      </c:lineChart>
      <c:catAx>
        <c:axId val="2870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87145984"/>
        <c:crosses val="autoZero"/>
        <c:auto val="1"/>
        <c:lblAlgn val="ctr"/>
        <c:lblOffset val="100"/>
        <c:tickLblSkip val="2"/>
        <c:tickMarkSkip val="2"/>
        <c:noMultiLvlLbl val="0"/>
      </c:catAx>
      <c:valAx>
        <c:axId val="287145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>
                  <a:lumMod val="90000"/>
                </a:schemeClr>
              </a:solidFill>
              <a:prstDash val="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87054080"/>
        <c:crossesAt val="1"/>
        <c:crossBetween val="between"/>
      </c:valAx>
      <c:valAx>
        <c:axId val="287147520"/>
        <c:scaling>
          <c:orientation val="minMax"/>
        </c:scaling>
        <c:delete val="0"/>
        <c:axPos val="r"/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87149056"/>
        <c:crosses val="max"/>
        <c:crossBetween val="between"/>
      </c:valAx>
      <c:catAx>
        <c:axId val="2871490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871475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641135620915034E-2"/>
          <c:y val="0.1489583464414202"/>
          <c:w val="0.90982536764705879"/>
          <c:h val="0.6877013673343727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Hefur vinnu sem hefst síðar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0.44198895027624313</c:v>
                </c:pt>
                <c:pt idx="1">
                  <c:v>0.60773480662983426</c:v>
                </c:pt>
                <c:pt idx="2">
                  <c:v>0.55524708495280406</c:v>
                </c:pt>
                <c:pt idx="3">
                  <c:v>0.4997223764575236</c:v>
                </c:pt>
                <c:pt idx="4">
                  <c:v>0.3785830178474851</c:v>
                </c:pt>
                <c:pt idx="5">
                  <c:v>0.37433155080213903</c:v>
                </c:pt>
                <c:pt idx="6">
                  <c:v>0.41819132253005747</c:v>
                </c:pt>
                <c:pt idx="7">
                  <c:v>0.35623409669211198</c:v>
                </c:pt>
                <c:pt idx="8">
                  <c:v>0.2882205513784461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891-4A2F-9D49-B6A01D75CF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Minna en mán.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1.3259668508287292</c:v>
                </c:pt>
                <c:pt idx="1">
                  <c:v>1.1049723756906076</c:v>
                </c:pt>
                <c:pt idx="2">
                  <c:v>1.1660188784008885</c:v>
                </c:pt>
                <c:pt idx="3">
                  <c:v>1.1660188784008885</c:v>
                </c:pt>
                <c:pt idx="4">
                  <c:v>1.0816657652785289</c:v>
                </c:pt>
                <c:pt idx="5">
                  <c:v>1.3368983957219251</c:v>
                </c:pt>
                <c:pt idx="6">
                  <c:v>1.0977522216414011</c:v>
                </c:pt>
                <c:pt idx="7">
                  <c:v>0.9669211195928753</c:v>
                </c:pt>
                <c:pt idx="8">
                  <c:v>1.0902255639097744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B0-4A5D-AE86-94B365C13EA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1-2 mán.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2.0441988950276246</c:v>
                </c:pt>
                <c:pt idx="1">
                  <c:v>1.5469613259668509</c:v>
                </c:pt>
                <c:pt idx="2">
                  <c:v>1.3325930038867295</c:v>
                </c:pt>
                <c:pt idx="3">
                  <c:v>1.1104941699056081</c:v>
                </c:pt>
                <c:pt idx="4">
                  <c:v>1.2979989183342346</c:v>
                </c:pt>
                <c:pt idx="5">
                  <c:v>1.0695187165775399</c:v>
                </c:pt>
                <c:pt idx="6">
                  <c:v>0.8886565603763722</c:v>
                </c:pt>
                <c:pt idx="7">
                  <c:v>0.81424936386768443</c:v>
                </c:pt>
                <c:pt idx="8">
                  <c:v>0.67669172932330823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B0-4A5D-AE86-94B365C13EAD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3-5 mán.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1.7679558011049725</c:v>
                </c:pt>
                <c:pt idx="1">
                  <c:v>1.270718232044199</c:v>
                </c:pt>
                <c:pt idx="2">
                  <c:v>1.2215435868961688</c:v>
                </c:pt>
                <c:pt idx="3">
                  <c:v>0.9994447529150472</c:v>
                </c:pt>
                <c:pt idx="4">
                  <c:v>0.86533261222282321</c:v>
                </c:pt>
                <c:pt idx="5">
                  <c:v>0.74866310160427807</c:v>
                </c:pt>
                <c:pt idx="6">
                  <c:v>0.57501306847882905</c:v>
                </c:pt>
                <c:pt idx="7">
                  <c:v>0.40712468193384221</c:v>
                </c:pt>
                <c:pt idx="8">
                  <c:v>0.27568922305764409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B0-4A5D-AE86-94B365C13EAD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6-11 mán.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0">
                  <c:v>1.2154696132596685</c:v>
                </c:pt>
                <c:pt idx="1">
                  <c:v>1.4364640883977902</c:v>
                </c:pt>
                <c:pt idx="2">
                  <c:v>0.83287062742920592</c:v>
                </c:pt>
                <c:pt idx="3">
                  <c:v>0.72182121043864511</c:v>
                </c:pt>
                <c:pt idx="4">
                  <c:v>0.59491617090319093</c:v>
                </c:pt>
                <c:pt idx="5">
                  <c:v>0.69518716577540107</c:v>
                </c:pt>
                <c:pt idx="6">
                  <c:v>0.41819132253005747</c:v>
                </c:pt>
                <c:pt idx="7">
                  <c:v>0.20356234096692111</c:v>
                </c:pt>
                <c:pt idx="8">
                  <c:v>0.20050125313283207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B0-4A5D-AE86-94B365C13EAD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Ár eða lengur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0">
                  <c:v>0.49723756906077343</c:v>
                </c:pt>
                <c:pt idx="1">
                  <c:v>1.5469613259668509</c:v>
                </c:pt>
                <c:pt idx="2">
                  <c:v>1.8878400888395337</c:v>
                </c:pt>
                <c:pt idx="3">
                  <c:v>1.5546918378678511</c:v>
                </c:pt>
                <c:pt idx="4">
                  <c:v>1.1357490535424553</c:v>
                </c:pt>
                <c:pt idx="5">
                  <c:v>0.69518716577540107</c:v>
                </c:pt>
                <c:pt idx="6">
                  <c:v>0.62728698379508629</c:v>
                </c:pt>
                <c:pt idx="7">
                  <c:v>0.2544529262086514</c:v>
                </c:pt>
                <c:pt idx="8">
                  <c:v>0.25062656641604009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FDB0-4A5D-AE86-94B365C13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92879744"/>
        <c:axId val="304100480"/>
      </c:areaChart>
      <c:lineChart>
        <c:grouping val="standard"/>
        <c:varyColors val="0"/>
        <c:ser>
          <c:idx val="6"/>
          <c:order val="6"/>
          <c:tx>
            <c:strRef>
              <c:f>Sheet1!$H$1</c:f>
              <c:strCache>
                <c:ptCount val="1"/>
                <c:pt idx="0">
                  <c:v>Atvinnuleysi 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Sheet1!$A$2:$A$10</c:f>
              <c:strCache>
                <c:ptCount val="9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</c:strCache>
            </c:strRef>
          </c:cat>
          <c:val>
            <c:numRef>
              <c:f>Sheet1!$H$2:$H$10</c:f>
              <c:numCache>
                <c:formatCode>0.0</c:formatCode>
                <c:ptCount val="9"/>
                <c:pt idx="0">
                  <c:v>7.2</c:v>
                </c:pt>
                <c:pt idx="1">
                  <c:v>7.6</c:v>
                </c:pt>
                <c:pt idx="2">
                  <c:v>7.1</c:v>
                </c:pt>
                <c:pt idx="3">
                  <c:v>6</c:v>
                </c:pt>
                <c:pt idx="4">
                  <c:v>5.4</c:v>
                </c:pt>
                <c:pt idx="5">
                  <c:v>5</c:v>
                </c:pt>
                <c:pt idx="6">
                  <c:v>4</c:v>
                </c:pt>
                <c:pt idx="7">
                  <c:v>3</c:v>
                </c:pt>
                <c:pt idx="8">
                  <c:v>2.8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FDB0-4A5D-AE86-94B365C13E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92879744"/>
        <c:axId val="304100480"/>
      </c:lineChart>
      <c:catAx>
        <c:axId val="292879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04100480"/>
        <c:crosses val="autoZero"/>
        <c:auto val="1"/>
        <c:lblAlgn val="ctr"/>
        <c:lblOffset val="100"/>
        <c:noMultiLvlLbl val="0"/>
      </c:catAx>
      <c:valAx>
        <c:axId val="30410048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292879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57710375816993464"/>
          <c:y val="1.4649969942774166E-3"/>
          <c:w val="0.42289624183006536"/>
          <c:h val="0.4204912209479346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is-IS"/>
    </a:p>
  </c:tx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02658435899396"/>
          <c:y val="0.11371188234566772"/>
          <c:w val="0.83902434829141503"/>
          <c:h val="0.600917490451843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Fjöldi ferðamanna</c:v>
                </c:pt>
              </c:strCache>
            </c:strRef>
          </c:tx>
          <c:invertIfNegative val="0"/>
          <c:cat>
            <c:numRef>
              <c:f>Sheet1!$A$2:$A$14</c:f>
              <c:numCache>
                <c:formatCode>General</c:formatCode>
                <c:ptCount val="13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</c:numCache>
            </c:numRef>
          </c:cat>
          <c:val>
            <c:numRef>
              <c:f>Sheet1!$B$2:$B$14</c:f>
              <c:numCache>
                <c:formatCode>0</c:formatCode>
                <c:ptCount val="13"/>
                <c:pt idx="0">
                  <c:v>361.18700000000001</c:v>
                </c:pt>
                <c:pt idx="1">
                  <c:v>398.90100000000001</c:v>
                </c:pt>
                <c:pt idx="2">
                  <c:v>458.99900000000002</c:v>
                </c:pt>
                <c:pt idx="3">
                  <c:v>472.67200000000003</c:v>
                </c:pt>
                <c:pt idx="4">
                  <c:v>464.536</c:v>
                </c:pt>
                <c:pt idx="5">
                  <c:v>459.25200000000001</c:v>
                </c:pt>
                <c:pt idx="6">
                  <c:v>540.82399999999996</c:v>
                </c:pt>
                <c:pt idx="7">
                  <c:v>646.92100000000005</c:v>
                </c:pt>
                <c:pt idx="8">
                  <c:v>781.01599999999996</c:v>
                </c:pt>
                <c:pt idx="9">
                  <c:v>969.18100000000004</c:v>
                </c:pt>
                <c:pt idx="10" formatCode="#,##0">
                  <c:v>1289.1400000000001</c:v>
                </c:pt>
                <c:pt idx="11" formatCode="#,##0">
                  <c:v>1768</c:v>
                </c:pt>
                <c:pt idx="12" formatCode="#,##0">
                  <c:v>2195.2710000000002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A8C-4336-AEDD-9DC958525F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4412544"/>
        <c:axId val="304414080"/>
      </c:barChart>
      <c:catAx>
        <c:axId val="3044125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 rot="60000" vert="horz"/>
          <a:lstStyle/>
          <a:p>
            <a:pPr>
              <a:defRPr sz="1000"/>
            </a:pPr>
            <a:endParaRPr lang="is-IS"/>
          </a:p>
        </c:txPr>
        <c:crossAx val="304414080"/>
        <c:crosses val="autoZero"/>
        <c:auto val="1"/>
        <c:lblAlgn val="ctr"/>
        <c:lblOffset val="100"/>
        <c:noMultiLvlLbl val="0"/>
      </c:catAx>
      <c:valAx>
        <c:axId val="304414080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3044125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8272226893968352"/>
          <c:y val="0.88036681820526008"/>
          <c:w val="0.51236048467242568"/>
          <c:h val="0.10595616752344016"/>
        </c:manualLayout>
      </c:layout>
      <c:overlay val="0"/>
      <c:txPr>
        <a:bodyPr/>
        <a:lstStyle/>
        <a:p>
          <a:pPr>
            <a:defRPr sz="1000"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Sjávarafurðir</c:v>
                </c:pt>
                <c:pt idx="1">
                  <c:v>Ál og málmar</c:v>
                </c:pt>
                <c:pt idx="2">
                  <c:v>Annar iðnaður</c:v>
                </c:pt>
                <c:pt idx="3">
                  <c:v>Ferðaþjónusta</c:v>
                </c:pt>
                <c:pt idx="4">
                  <c:v>Önnur þjónusta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0.26352240606837574</c:v>
                </c:pt>
                <c:pt idx="1">
                  <c:v>0.21815055813853024</c:v>
                </c:pt>
                <c:pt idx="2">
                  <c:v>9.8459747033537048E-2</c:v>
                </c:pt>
                <c:pt idx="3">
                  <c:v>0.19645091828128372</c:v>
                </c:pt>
                <c:pt idx="4">
                  <c:v>0.22342114015604961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FEC-49C9-86FA-E9A438F02AC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2017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Sjávarafurðir</c:v>
                </c:pt>
                <c:pt idx="1">
                  <c:v>Ál og málmar</c:v>
                </c:pt>
                <c:pt idx="2">
                  <c:v>Annar iðnaður</c:v>
                </c:pt>
                <c:pt idx="3">
                  <c:v>Ferðaþjónusta</c:v>
                </c:pt>
                <c:pt idx="4">
                  <c:v>Önnur þjónusta</c:v>
                </c:pt>
              </c:strCache>
            </c:strRef>
          </c:cat>
          <c:val>
            <c:numRef>
              <c:f>Sheet1!$C$2:$C$6</c:f>
              <c:numCache>
                <c:formatCode>0%</c:formatCode>
                <c:ptCount val="5"/>
                <c:pt idx="0">
                  <c:v>0.16428083577376021</c:v>
                </c:pt>
                <c:pt idx="1">
                  <c:v>0.16911704030050964</c:v>
                </c:pt>
                <c:pt idx="2">
                  <c:v>6.4212803334906518E-2</c:v>
                </c:pt>
                <c:pt idx="3">
                  <c:v>0.41955510019072756</c:v>
                </c:pt>
                <c:pt idx="4">
                  <c:v>0.18283405369478156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AFEC-49C9-86FA-E9A438F02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05984640"/>
        <c:axId val="305986176"/>
      </c:barChart>
      <c:catAx>
        <c:axId val="30598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05986176"/>
        <c:crosses val="autoZero"/>
        <c:auto val="1"/>
        <c:lblAlgn val="ctr"/>
        <c:lblOffset val="100"/>
        <c:noMultiLvlLbl val="0"/>
      </c:catAx>
      <c:valAx>
        <c:axId val="30598617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2">
                  <a:lumMod val="75000"/>
                </a:schemeClr>
              </a:solidFill>
              <a:prstDash val="dash"/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305984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s-I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s-I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29374665545449E-2"/>
          <c:y val="0.14289044289044289"/>
          <c:w val="0.84630590168947328"/>
          <c:h val="0.57530383807611518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Verðbólga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Sheet1!$A$2:$A$20</c:f>
              <c:strCach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strCache>
            </c:strRef>
          </c:cat>
          <c:val>
            <c:numRef>
              <c:f>Sheet1!$C$2:$C$20</c:f>
              <c:numCache>
                <c:formatCode>0.0</c:formatCode>
                <c:ptCount val="19"/>
                <c:pt idx="0">
                  <c:v>4</c:v>
                </c:pt>
                <c:pt idx="1">
                  <c:v>6.8</c:v>
                </c:pt>
                <c:pt idx="2">
                  <c:v>5</c:v>
                </c:pt>
                <c:pt idx="3">
                  <c:v>12.4</c:v>
                </c:pt>
                <c:pt idx="4">
                  <c:v>12</c:v>
                </c:pt>
                <c:pt idx="5">
                  <c:v>5.4</c:v>
                </c:pt>
                <c:pt idx="6">
                  <c:v>4</c:v>
                </c:pt>
                <c:pt idx="7">
                  <c:v>5.2</c:v>
                </c:pt>
                <c:pt idx="8">
                  <c:v>3.9</c:v>
                </c:pt>
                <c:pt idx="9">
                  <c:v>2</c:v>
                </c:pt>
                <c:pt idx="10">
                  <c:v>1.6</c:v>
                </c:pt>
                <c:pt idx="11">
                  <c:v>1.7</c:v>
                </c:pt>
                <c:pt idx="12">
                  <c:v>1.8</c:v>
                </c:pt>
                <c:pt idx="13" formatCode="General">
                  <c:v>2.8</c:v>
                </c:pt>
                <c:pt idx="14" formatCode="General">
                  <c:v>2.9</c:v>
                </c:pt>
                <c:pt idx="15" formatCode="General">
                  <c:v>2.7</c:v>
                </c:pt>
                <c:pt idx="16" formatCode="General">
                  <c:v>2.6</c:v>
                </c:pt>
                <c:pt idx="17" formatCode="General">
                  <c:v>2.6</c:v>
                </c:pt>
                <c:pt idx="18" formatCode="General">
                  <c:v>2.5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E2-4EAA-9E45-FF17E4F2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8865664"/>
        <c:axId val="308867456"/>
      </c:barChar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Laun</c:v>
                </c:pt>
              </c:strCache>
            </c:strRef>
          </c:tx>
          <c:spPr>
            <a:ln w="254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strCache>
            </c:strRef>
          </c:cat>
          <c:val>
            <c:numRef>
              <c:f>Sheet1!$B$2:$B$20</c:f>
              <c:numCache>
                <c:formatCode>0.0</c:formatCode>
                <c:ptCount val="19"/>
                <c:pt idx="0">
                  <c:v>6.8</c:v>
                </c:pt>
                <c:pt idx="1">
                  <c:v>9.5</c:v>
                </c:pt>
                <c:pt idx="2">
                  <c:v>9</c:v>
                </c:pt>
                <c:pt idx="3">
                  <c:v>8.1</c:v>
                </c:pt>
                <c:pt idx="4">
                  <c:v>3.9</c:v>
                </c:pt>
                <c:pt idx="5">
                  <c:v>4.8</c:v>
                </c:pt>
                <c:pt idx="6">
                  <c:v>6.8</c:v>
                </c:pt>
                <c:pt idx="7">
                  <c:v>7.8</c:v>
                </c:pt>
                <c:pt idx="8">
                  <c:v>5.7</c:v>
                </c:pt>
                <c:pt idx="9">
                  <c:v>5.8</c:v>
                </c:pt>
                <c:pt idx="10">
                  <c:v>7.2</c:v>
                </c:pt>
                <c:pt idx="11">
                  <c:v>11.4</c:v>
                </c:pt>
                <c:pt idx="12" formatCode="#,##0.0">
                  <c:v>6.8</c:v>
                </c:pt>
                <c:pt idx="13" formatCode="#,##0.0">
                  <c:v>5.9</c:v>
                </c:pt>
                <c:pt idx="14" formatCode="#,##0.0">
                  <c:v>5.9</c:v>
                </c:pt>
                <c:pt idx="15" formatCode="#,##0.0">
                  <c:v>4.4000000000000004</c:v>
                </c:pt>
                <c:pt idx="16" formatCode="#,##0.0">
                  <c:v>4.3</c:v>
                </c:pt>
                <c:pt idx="17" formatCode="#,##0.0">
                  <c:v>4.3</c:v>
                </c:pt>
                <c:pt idx="18" formatCode="#,##0.0">
                  <c:v>4.0999999999999996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C3E2-4EAA-9E45-FF17E4F2C41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Kaupmáttur</c:v>
                </c:pt>
              </c:strCache>
            </c:strRef>
          </c:tx>
          <c:marker>
            <c:symbol val="none"/>
          </c:marker>
          <c:cat>
            <c:strRef>
              <c:f>Sheet1!$A$2:$A$20</c:f>
              <c:strCache>
                <c:ptCount val="1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  <c:pt idx="11">
                  <c:v>2016</c:v>
                </c:pt>
                <c:pt idx="12">
                  <c:v>2017</c:v>
                </c:pt>
                <c:pt idx="13">
                  <c:v>2018</c:v>
                </c:pt>
                <c:pt idx="14">
                  <c:v>2019</c:v>
                </c:pt>
                <c:pt idx="15">
                  <c:v>2020</c:v>
                </c:pt>
                <c:pt idx="16">
                  <c:v>2021</c:v>
                </c:pt>
                <c:pt idx="17">
                  <c:v>2022</c:v>
                </c:pt>
                <c:pt idx="18">
                  <c:v>2023</c:v>
                </c:pt>
              </c:strCache>
            </c:strRef>
          </c:cat>
          <c:val>
            <c:numRef>
              <c:f>Sheet1!$D$2:$D$20</c:f>
              <c:numCache>
                <c:formatCode>0.0</c:formatCode>
                <c:ptCount val="19"/>
                <c:pt idx="0">
                  <c:v>2.6</c:v>
                </c:pt>
                <c:pt idx="1">
                  <c:v>2.6</c:v>
                </c:pt>
                <c:pt idx="2">
                  <c:v>3.8</c:v>
                </c:pt>
                <c:pt idx="3">
                  <c:v>-3.7</c:v>
                </c:pt>
                <c:pt idx="4">
                  <c:v>-7.3</c:v>
                </c:pt>
                <c:pt idx="5">
                  <c:v>-0.6</c:v>
                </c:pt>
                <c:pt idx="6">
                  <c:v>2.6</c:v>
                </c:pt>
                <c:pt idx="7">
                  <c:v>2.5</c:v>
                </c:pt>
                <c:pt idx="8">
                  <c:v>1.7</c:v>
                </c:pt>
                <c:pt idx="9">
                  <c:v>3.7</c:v>
                </c:pt>
                <c:pt idx="10">
                  <c:v>5.5</c:v>
                </c:pt>
                <c:pt idx="11">
                  <c:v>9.5</c:v>
                </c:pt>
                <c:pt idx="12" formatCode="General">
                  <c:v>5</c:v>
                </c:pt>
                <c:pt idx="13" formatCode="General">
                  <c:v>3</c:v>
                </c:pt>
                <c:pt idx="14" formatCode="General">
                  <c:v>2.9</c:v>
                </c:pt>
                <c:pt idx="15" formatCode="General">
                  <c:v>1.7</c:v>
                </c:pt>
                <c:pt idx="16" formatCode="General">
                  <c:v>1.7</c:v>
                </c:pt>
                <c:pt idx="17" formatCode="General">
                  <c:v>1.7</c:v>
                </c:pt>
                <c:pt idx="18" formatCode="General">
                  <c:v>1.5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C3E2-4EAA-9E45-FF17E4F2C4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865664"/>
        <c:axId val="308867456"/>
      </c:lineChart>
      <c:catAx>
        <c:axId val="308865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is-IS"/>
          </a:p>
        </c:txPr>
        <c:crossAx val="308867456"/>
        <c:crosses val="autoZero"/>
        <c:auto val="1"/>
        <c:lblAlgn val="ctr"/>
        <c:lblOffset val="100"/>
        <c:tickLblSkip val="2"/>
        <c:noMultiLvlLbl val="0"/>
      </c:catAx>
      <c:valAx>
        <c:axId val="308867456"/>
        <c:scaling>
          <c:orientation val="minMax"/>
        </c:scaling>
        <c:delete val="0"/>
        <c:axPos val="l"/>
        <c:majorGridlines>
          <c:spPr>
            <a:ln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is-IS"/>
          </a:p>
        </c:txPr>
        <c:crossAx val="308865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2641158932803301"/>
          <c:y val="0.87957470566340834"/>
          <c:w val="0.54026335907040746"/>
          <c:h val="0.106004292736966"/>
        </c:manualLayout>
      </c:layout>
      <c:overlay val="0"/>
      <c:txPr>
        <a:bodyPr/>
        <a:lstStyle/>
        <a:p>
          <a:pPr>
            <a:defRPr sz="1000"/>
          </a:pPr>
          <a:endParaRPr lang="is-I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is-IS"/>
    </a:p>
  </c:txPr>
  <c:externalData r:id="rId1">
    <c:autoUpdate val="0"/>
  </c:externalData>
</c:chartSpac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0.0627</cdr:x>
      <cdr:y>0.11514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1448C542-D1E7-4BD4-9DDF-7E3BFA75C375}"/>
            </a:ext>
          </a:extLst>
        </cdr:cNvPr>
        <cdr:cNvSpPr txBox="1"/>
      </cdr:nvSpPr>
      <cdr:spPr>
        <a:xfrm xmlns:a="http://schemas.openxmlformats.org/drawingml/2006/main">
          <a:off x="0" y="0"/>
          <a:ext cx="306972" cy="2569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900" dirty="0">
              <a:solidFill>
                <a:schemeClr val="tx1"/>
              </a:solidFill>
            </a:rPr>
            <a:t>%</a:t>
          </a:r>
          <a:endParaRPr lang="is-IS" sz="11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0.94997</cdr:x>
      <cdr:y>4.48029E-7</cdr:y>
    </cdr:from>
    <cdr:to>
      <cdr:x>0.99974</cdr:x>
      <cdr:y>0.11476</cdr:y>
    </cdr:to>
    <cdr:pic>
      <cdr:nvPicPr>
        <cdr:cNvPr id="3" name="chart">
          <a:extLst xmlns:a="http://schemas.openxmlformats.org/drawingml/2006/main">
            <a:ext uri="{FF2B5EF4-FFF2-40B4-BE49-F238E27FC236}">
              <a16:creationId xmlns:a16="http://schemas.microsoft.com/office/drawing/2014/main" xmlns="" id="{37456819-E796-43C7-A847-6704EB76C69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4651060" y="1"/>
          <a:ext cx="243644" cy="256138"/>
        </a:xfrm>
        <a:prstGeom xmlns:a="http://schemas.openxmlformats.org/drawingml/2006/main" prst="rect">
          <a:avLst/>
        </a:prstGeom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0.00471</cdr:x>
      <cdr:y>4.48029E-7</cdr:y>
    </cdr:from>
    <cdr:to>
      <cdr:x>0.06768</cdr:x>
      <cdr:y>0.13789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795B61DC-EC1E-4331-A17C-B61AC37EE7D1}"/>
            </a:ext>
          </a:extLst>
        </cdr:cNvPr>
        <cdr:cNvSpPr txBox="1"/>
      </cdr:nvSpPr>
      <cdr:spPr>
        <a:xfrm xmlns:a="http://schemas.openxmlformats.org/drawingml/2006/main">
          <a:off x="23066" y="1"/>
          <a:ext cx="308304" cy="30777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100" dirty="0">
              <a:solidFill>
                <a:schemeClr val="tx1"/>
              </a:solidFill>
            </a:rPr>
            <a:t>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0.11331</cdr:x>
      <cdr:y>0.09793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56CF2249-D71F-43E4-9127-76B2ED5F0CA6}"/>
            </a:ext>
          </a:extLst>
        </cdr:cNvPr>
        <cdr:cNvSpPr txBox="1"/>
      </cdr:nvSpPr>
      <cdr:spPr>
        <a:xfrm xmlns:a="http://schemas.openxmlformats.org/drawingml/2006/main">
          <a:off x="0" y="0"/>
          <a:ext cx="592897" cy="2122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900" dirty="0">
              <a:solidFill>
                <a:schemeClr val="tx1"/>
              </a:solidFill>
            </a:rPr>
            <a:t>Þús.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0.25148</cdr:x>
      <cdr:y>0.13144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xmlns="" id="{0A5CA4A2-2954-4C47-8A71-112976D2ED7F}"/>
            </a:ext>
          </a:extLst>
        </cdr:cNvPr>
        <cdr:cNvSpPr txBox="1"/>
      </cdr:nvSpPr>
      <cdr:spPr>
        <a:xfrm xmlns:a="http://schemas.openxmlformats.org/drawingml/2006/main">
          <a:off x="0" y="0"/>
          <a:ext cx="1315838" cy="2721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900" dirty="0">
              <a:solidFill>
                <a:schemeClr val="tx1"/>
              </a:solidFill>
            </a:rPr>
            <a:t>Vísitala 2004=100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0.5201</cdr:x>
      <cdr:y>0.09047</cdr:y>
    </cdr:from>
    <cdr:to>
      <cdr:x>0.90473</cdr:x>
      <cdr:y>0.82735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280595" y="420976"/>
          <a:ext cx="3905250" cy="34290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chemeClr val="tx1"/>
          </a:solidFill>
          <a:prstDash val="dash"/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is-IS" sz="1100" dirty="0"/>
            <a:t>Spá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</cdr:x>
      <cdr:y>0.01322</cdr:y>
    </cdr:from>
    <cdr:to>
      <cdr:x>0.11778</cdr:x>
      <cdr:y>0.07718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5593"/>
          <a:ext cx="753886" cy="22053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s-IS" sz="1000" b="0" dirty="0">
              <a:latin typeface="Times New Roman" pitchFamily="18" charset="0"/>
              <a:cs typeface="Times New Roman" pitchFamily="18" charset="0"/>
            </a:rPr>
            <a:t>ma.kr</a:t>
          </a:r>
          <a:r>
            <a:rPr lang="is-IS" sz="1000" b="1" dirty="0">
              <a:latin typeface="Times New Roman" pitchFamily="18" charset="0"/>
              <a:cs typeface="Times New Roman" pitchFamily="18" charset="0"/>
            </a:rPr>
            <a:t>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7ECA8F-C153-6949-8C8A-0D66054EEBA3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2E34EB7-3318-B34D-BEC4-5EA326D2F2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376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1E0194E-D961-D54B-B44C-6AB5D451B4A0}" type="datetimeFigureOut">
              <a:rPr lang="en-US"/>
              <a:pPr>
                <a:defRPr/>
              </a:pPr>
              <a:t>4/4/2018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7318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B6EBB5-60E1-A849-875C-F64E77D10F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480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185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03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Hlutfallsleg stærð ferðaþjónustunnar</a:t>
            </a:r>
            <a:r>
              <a:rPr lang="is-IS" baseline="0" dirty="0" smtClean="0"/>
              <a:t> af útflutningstekjum hefur tvöfaldast síðan 2009. </a:t>
            </a:r>
          </a:p>
          <a:p>
            <a:r>
              <a:rPr lang="is-IS" baseline="0" dirty="0" smtClean="0"/>
              <a:t>Ferðaþjónustan er nú stærri en bæði sjávarútvegur og orkurfrekur iðnaður til samans.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17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29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yggnumyndastaðgengill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innispunktastaðgengill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kyggnunúmersstaðgengill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112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062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50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1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5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5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78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5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78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76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17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B6EBB5-60E1-A849-875C-F64E77D10F7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447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íð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22438" y="3813518"/>
            <a:ext cx="9811137" cy="914400"/>
          </a:xfrm>
          <a:prstGeom prst="rect">
            <a:avLst/>
          </a:prstGeom>
        </p:spPr>
        <p:txBody>
          <a:bodyPr/>
          <a:lstStyle>
            <a:lvl1pPr>
              <a:defRPr sz="4000" b="1" i="0" baseline="0">
                <a:solidFill>
                  <a:schemeClr val="bg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/>
              <a:t>Smelltu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breyta</a:t>
            </a:r>
            <a:r>
              <a:rPr lang="en-US" dirty="0"/>
              <a:t> </a:t>
            </a:r>
            <a:r>
              <a:rPr lang="en-US" dirty="0" err="1"/>
              <a:t>titli</a:t>
            </a:r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12783" y="5601558"/>
            <a:ext cx="9820791" cy="922809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bg1"/>
                </a:solidFill>
              </a:defRPr>
            </a:lvl1pPr>
            <a:lvl2pPr>
              <a:defRPr sz="3000" baseline="0">
                <a:solidFill>
                  <a:schemeClr val="bg1"/>
                </a:solidFill>
              </a:defRPr>
            </a:lvl2pPr>
            <a:lvl3pPr>
              <a:defRPr sz="3000" baseline="0">
                <a:solidFill>
                  <a:schemeClr val="bg1"/>
                </a:solidFill>
              </a:defRPr>
            </a:lvl3pPr>
            <a:lvl4pPr>
              <a:defRPr sz="3000" baseline="0">
                <a:solidFill>
                  <a:schemeClr val="bg1"/>
                </a:solidFill>
              </a:defRPr>
            </a:lvl4pPr>
            <a:lvl5pPr>
              <a:defRPr sz="300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/>
              <a:t>Höfundur</a:t>
            </a:r>
            <a:r>
              <a:rPr lang="en-US" dirty="0"/>
              <a:t> </a:t>
            </a:r>
            <a:r>
              <a:rPr lang="en-US" dirty="0" err="1"/>
              <a:t>og</a:t>
            </a:r>
            <a:r>
              <a:rPr lang="en-US" dirty="0"/>
              <a:t> </a:t>
            </a:r>
            <a:r>
              <a:rPr lang="en-US" dirty="0" err="1"/>
              <a:t>dagsetning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290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i +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959600" y="1628775"/>
            <a:ext cx="4681538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C5A73127-0C3D-C842-9B77-43D78780C7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500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f (stórt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992DDAD5-D7B7-AD4A-82E8-7007B223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208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i + gra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959600" y="1628775"/>
            <a:ext cx="4681538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table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531186D7-353F-B24C-8F50-B741D10BEC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26492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tt atriði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992DDAD5-D7B7-AD4A-82E8-7007B223A8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3001697"/>
            <a:ext cx="9829800" cy="591959"/>
          </a:xfrm>
          <a:prstGeom prst="rect">
            <a:avLst/>
          </a:prstGeom>
        </p:spPr>
        <p:txBody>
          <a:bodyPr anchor="ctr"/>
          <a:lstStyle>
            <a:lvl1pPr algn="just">
              <a:defRPr lang="en-US" sz="4000" b="1" dirty="0" smtClean="0"/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 smtClean="0"/>
              <a:t>Titill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1811337" y="3765550"/>
            <a:ext cx="7121647" cy="914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29559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flaforsíð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22438" y="3813518"/>
            <a:ext cx="9811137" cy="914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4000" b="1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/>
              <a:t>Smelltu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breyta</a:t>
            </a:r>
            <a:r>
              <a:rPr lang="en-US" dirty="0"/>
              <a:t> </a:t>
            </a:r>
            <a:r>
              <a:rPr lang="en-US" dirty="0" err="1"/>
              <a:t>titli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12783" y="5601558"/>
            <a:ext cx="9820791" cy="922809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3000" baseline="0">
                <a:solidFill>
                  <a:schemeClr val="bg1"/>
                </a:solidFill>
              </a:defRPr>
            </a:lvl2pPr>
            <a:lvl3pPr>
              <a:defRPr sz="3000" baseline="0">
                <a:solidFill>
                  <a:schemeClr val="bg1"/>
                </a:solidFill>
              </a:defRPr>
            </a:lvl3pPr>
            <a:lvl4pPr>
              <a:defRPr sz="3000" baseline="0">
                <a:solidFill>
                  <a:schemeClr val="bg1"/>
                </a:solidFill>
              </a:defRPr>
            </a:lvl4pPr>
            <a:lvl5pPr>
              <a:defRPr sz="300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/>
              <a:t>Höfundur</a:t>
            </a:r>
            <a:r>
              <a:rPr lang="en-US" dirty="0"/>
              <a:t> &amp; </a:t>
            </a:r>
            <a:r>
              <a:rPr lang="en-US" dirty="0" err="1"/>
              <a:t>dagsetning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437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lliforsíða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722438" y="3813518"/>
            <a:ext cx="9811137" cy="914400"/>
          </a:xfrm>
          <a:prstGeom prst="rect">
            <a:avLst/>
          </a:prstGeom>
        </p:spPr>
        <p:txBody>
          <a:bodyPr/>
          <a:lstStyle>
            <a:lvl1pPr marL="228600" marR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4000" b="1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/>
              <a:t>Smelltu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</a:t>
            </a:r>
            <a:r>
              <a:rPr lang="en-US" dirty="0" err="1"/>
              <a:t>að</a:t>
            </a:r>
            <a:r>
              <a:rPr lang="en-US" dirty="0"/>
              <a:t> </a:t>
            </a:r>
            <a:r>
              <a:rPr lang="en-US" dirty="0" err="1"/>
              <a:t>breyta</a:t>
            </a:r>
            <a:r>
              <a:rPr lang="en-US" dirty="0"/>
              <a:t> </a:t>
            </a:r>
            <a:r>
              <a:rPr lang="en-US" dirty="0" err="1"/>
              <a:t>titli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712783" y="5601558"/>
            <a:ext cx="9820791" cy="922809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  <a:lvl2pPr>
              <a:defRPr sz="3000" baseline="0">
                <a:solidFill>
                  <a:schemeClr val="bg1"/>
                </a:solidFill>
              </a:defRPr>
            </a:lvl2pPr>
            <a:lvl3pPr>
              <a:defRPr sz="3000" baseline="0">
                <a:solidFill>
                  <a:schemeClr val="bg1"/>
                </a:solidFill>
              </a:defRPr>
            </a:lvl3pPr>
            <a:lvl4pPr>
              <a:defRPr sz="3000" baseline="0">
                <a:solidFill>
                  <a:schemeClr val="bg1"/>
                </a:solidFill>
              </a:defRPr>
            </a:lvl4pPr>
            <a:lvl5pPr>
              <a:defRPr sz="300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err="1"/>
              <a:t>Höfundur</a:t>
            </a:r>
            <a:r>
              <a:rPr lang="en-US" dirty="0"/>
              <a:t> &amp; </a:t>
            </a:r>
            <a:r>
              <a:rPr lang="en-US" dirty="0" err="1"/>
              <a:t>dagsetning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685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(2 dálka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4789487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959987" y="1628774"/>
            <a:ext cx="4681151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2000" baseline="0"/>
            </a:lvl1pPr>
            <a:lvl2pPr>
              <a:defRPr sz="16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16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16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16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F8555FAF-B078-2145-91CA-A8846BD50F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79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asíða (1 dálkur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1811338" y="1628774"/>
            <a:ext cx="9829800" cy="464502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 baseline="0"/>
            </a:lvl1pPr>
            <a:lvl2pPr>
              <a:defRPr sz="2400" baseline="0"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 sz="2400" baseline="0"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 sz="2400" baseline="0"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 sz="2400" baseline="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0E818C45-C866-534E-9727-CDF7DDCC3D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01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ór mynd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1CB17BAE-6F7C-9844-887E-7FFFB26868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481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myndi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811338" y="1628775"/>
            <a:ext cx="4789487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6959600" y="1628775"/>
            <a:ext cx="4681538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435F8D9C-37EB-5144-B992-0D0BD8056E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164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f (stórt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811338" y="1628775"/>
            <a:ext cx="9829800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B149B702-6F43-5546-87F3-91C81A34C2E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50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öf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811338" y="6484938"/>
            <a:ext cx="2700337" cy="16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orbe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charset="0"/>
              </a:defRPr>
            </a:lvl9pPr>
          </a:lstStyle>
          <a:p>
            <a:pPr eaLnBrk="1" hangingPunct="1"/>
            <a:r>
              <a:rPr altLang="en-US" sz="1100" noProof="1">
                <a:solidFill>
                  <a:srgbClr val="ABAAA5"/>
                </a:solidFill>
                <a:ea typeface="Corbel" charset="0"/>
                <a:cs typeface="Corbel" charset="0"/>
              </a:rPr>
              <a:t>Fjármála- og efnahagsráðuneytið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3"/>
          </p:nvPr>
        </p:nvSpPr>
        <p:spPr>
          <a:xfrm>
            <a:off x="1811338" y="1628775"/>
            <a:ext cx="4789487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9" name="Chart Placeholder 3"/>
          <p:cNvSpPr>
            <a:spLocks noGrp="1"/>
          </p:cNvSpPr>
          <p:nvPr>
            <p:ph type="chart" sz="quarter" idx="14"/>
          </p:nvPr>
        </p:nvSpPr>
        <p:spPr>
          <a:xfrm>
            <a:off x="6968225" y="1628775"/>
            <a:ext cx="4672914" cy="46450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0" y="6356350"/>
            <a:ext cx="252413" cy="366713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bg1"/>
                </a:solidFill>
                <a:ea typeface="Corbel" charset="0"/>
                <a:cs typeface="Corbel" charset="0"/>
              </a:defRPr>
            </a:lvl1pPr>
          </a:lstStyle>
          <a:p>
            <a:pPr>
              <a:defRPr/>
            </a:pPr>
            <a:fld id="{CA5FA01C-6A8C-8946-8068-AFA453C70E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811338" y="296863"/>
            <a:ext cx="9829800" cy="914400"/>
          </a:xfrm>
          <a:prstGeom prst="rect">
            <a:avLst/>
          </a:prstGeom>
        </p:spPr>
        <p:txBody>
          <a:bodyPr/>
          <a:lstStyle>
            <a:lvl1pPr>
              <a:defRPr sz="3200" b="0" i="0" baseline="0">
                <a:solidFill>
                  <a:schemeClr val="tx1"/>
                </a:solidFill>
              </a:defRPr>
            </a:lvl1pPr>
            <a:lvl2pPr>
              <a:defRPr sz="3000" b="1" i="0" baseline="0">
                <a:solidFill>
                  <a:schemeClr val="bg1"/>
                </a:solidFill>
              </a:defRPr>
            </a:lvl2pPr>
            <a:lvl3pPr>
              <a:defRPr sz="3000" b="1" i="0" baseline="0">
                <a:solidFill>
                  <a:schemeClr val="bg1"/>
                </a:solidFill>
              </a:defRPr>
            </a:lvl3pPr>
            <a:lvl4pPr>
              <a:defRPr sz="3000" b="1" i="0" baseline="0">
                <a:solidFill>
                  <a:schemeClr val="bg1"/>
                </a:solidFill>
              </a:defRPr>
            </a:lvl4pPr>
            <a:lvl5pPr>
              <a:defRPr sz="3000" b="1" i="0" baseline="0">
                <a:solidFill>
                  <a:schemeClr val="bg1"/>
                </a:solidFill>
              </a:defRPr>
            </a:lvl5pPr>
          </a:lstStyle>
          <a:p>
            <a:pPr marL="228600" marR="0" lvl="0" indent="-228600" algn="l" defTabSz="914400" rtl="0" eaLnBrk="1" fontAlgn="base" latinLnBrk="0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/>
              <a:t>Titill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11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rbel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chart" Target="../charts/char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Fjármálaáætlun </a:t>
            </a:r>
            <a:r>
              <a:rPr lang="is-IS"/>
              <a:t>fyrir </a:t>
            </a:r>
            <a:r>
              <a:rPr lang="is-IS" smtClean="0"/>
              <a:t>árin 2019-2023</a:t>
            </a:r>
            <a:endParaRPr lang="is-I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 smtClean="0"/>
              <a:t>4. </a:t>
            </a:r>
            <a:r>
              <a:rPr lang="is-IS" dirty="0"/>
              <a:t>apríl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138" y="5378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Utanríkismál</a:t>
            </a:r>
            <a:endParaRPr lang="is-I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237038" y="2542412"/>
            <a:ext cx="7561261" cy="3047158"/>
          </a:xfrm>
        </p:spPr>
        <p:txBody>
          <a:bodyPr/>
          <a:lstStyle/>
          <a:p>
            <a:r>
              <a:rPr lang="is-IS" dirty="0" smtClean="0"/>
              <a:t>Þróunaraðstoð aukin í 0,35% af VÞT</a:t>
            </a:r>
          </a:p>
          <a:p>
            <a:r>
              <a:rPr lang="is-IS" smtClean="0"/>
              <a:t>Aukin </a:t>
            </a:r>
            <a:r>
              <a:rPr lang="is-IS" dirty="0" smtClean="0"/>
              <a:t>umsvif í alþjóðasamstarfi s.s</a:t>
            </a:r>
            <a:r>
              <a:rPr lang="is-IS" smtClean="0"/>
              <a:t>. í Norrænu ráðherranefndinni, Norðurskautsráðinu, Alþjóðabankanum og UNESCO</a:t>
            </a:r>
          </a:p>
          <a:p>
            <a:r>
              <a:rPr lang="is-IS" smtClean="0"/>
              <a:t>Uppbyggingarsjóður </a:t>
            </a:r>
            <a:r>
              <a:rPr lang="is-IS"/>
              <a:t>EES</a:t>
            </a:r>
          </a:p>
          <a:p>
            <a:endParaRPr lang="is-IS" dirty="0" smtClean="0"/>
          </a:p>
          <a:p>
            <a:endParaRPr lang="is-IS" b="1" dirty="0" smtClean="0"/>
          </a:p>
          <a:p>
            <a:endParaRPr lang="is-I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6" y="2015345"/>
            <a:ext cx="2333624" cy="379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95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63538" y="5124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Vinnumarkaður</a:t>
            </a:r>
            <a:endParaRPr lang="is-I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520273" y="2155294"/>
            <a:ext cx="7459663" cy="2559050"/>
          </a:xfrm>
        </p:spPr>
        <p:txBody>
          <a:bodyPr/>
          <a:lstStyle/>
          <a:p>
            <a:r>
              <a:rPr lang="is-IS" dirty="0" smtClean="0"/>
              <a:t>Hækkun atvinnuleysisbóta</a:t>
            </a:r>
          </a:p>
          <a:p>
            <a:r>
              <a:rPr lang="is-IS" dirty="0" smtClean="0"/>
              <a:t>Endurskoðun skattkerfis m.t.t. </a:t>
            </a:r>
            <a:r>
              <a:rPr lang="is-IS" smtClean="0"/>
              <a:t>samspils skatta og bóta</a:t>
            </a:r>
          </a:p>
          <a:p>
            <a:r>
              <a:rPr lang="is-IS" smtClean="0"/>
              <a:t>Lækkun tekjuskatts og tryggingagjalds</a:t>
            </a:r>
          </a:p>
          <a:p>
            <a:r>
              <a:rPr lang="is-IS" smtClean="0"/>
              <a:t>Hækkun hámarksfjárhæða í fæðingarorlofi og lenging orlofs</a:t>
            </a:r>
            <a:endParaRPr lang="is-IS" dirty="0" smtClean="0"/>
          </a:p>
          <a:p>
            <a:endParaRPr lang="is-I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1687069"/>
            <a:ext cx="2943225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01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0538" y="5124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Betra skattkerfi</a:t>
            </a:r>
            <a:endParaRPr lang="is-I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604837" y="1530349"/>
            <a:ext cx="5567363" cy="4197351"/>
          </a:xfrm>
        </p:spPr>
        <p:txBody>
          <a:bodyPr/>
          <a:lstStyle/>
          <a:p>
            <a:r>
              <a:rPr lang="is-IS" dirty="0" smtClean="0"/>
              <a:t>Tekjuskattur </a:t>
            </a:r>
            <a:r>
              <a:rPr lang="is-IS" b="1" dirty="0" smtClean="0"/>
              <a:t>lækkaður</a:t>
            </a:r>
          </a:p>
          <a:p>
            <a:r>
              <a:rPr lang="is-IS" dirty="0" smtClean="0"/>
              <a:t>Tryggingagjald </a:t>
            </a:r>
            <a:r>
              <a:rPr lang="is-IS" b="1" dirty="0" smtClean="0"/>
              <a:t>lækkað</a:t>
            </a:r>
          </a:p>
          <a:p>
            <a:r>
              <a:rPr lang="is-IS" dirty="0" smtClean="0"/>
              <a:t>Bankaskattur </a:t>
            </a:r>
            <a:r>
              <a:rPr lang="is-IS" b="1" dirty="0" smtClean="0"/>
              <a:t>lækkaður</a:t>
            </a:r>
          </a:p>
          <a:p>
            <a:r>
              <a:rPr lang="is-IS" dirty="0" smtClean="0"/>
              <a:t>VSK á bækur </a:t>
            </a:r>
            <a:r>
              <a:rPr lang="is-IS" b="1" dirty="0" smtClean="0"/>
              <a:t>afnuminn</a:t>
            </a:r>
          </a:p>
          <a:p>
            <a:r>
              <a:rPr lang="is-IS" dirty="0" smtClean="0"/>
              <a:t>Aukin </a:t>
            </a:r>
            <a:r>
              <a:rPr lang="is-IS" b="1" dirty="0" smtClean="0"/>
              <a:t>endurgreiðsla</a:t>
            </a:r>
            <a:r>
              <a:rPr lang="is-IS" dirty="0" smtClean="0"/>
              <a:t> vegna </a:t>
            </a:r>
            <a:r>
              <a:rPr lang="is-IS" b="1" dirty="0" smtClean="0"/>
              <a:t>rannsókna-</a:t>
            </a:r>
            <a:r>
              <a:rPr lang="is-IS" dirty="0" smtClean="0"/>
              <a:t> og </a:t>
            </a:r>
            <a:r>
              <a:rPr lang="is-IS" b="1" dirty="0" smtClean="0"/>
              <a:t>þróunar</a:t>
            </a:r>
            <a:r>
              <a:rPr lang="is-IS" dirty="0" smtClean="0"/>
              <a:t>kostnaðar</a:t>
            </a:r>
            <a:endParaRPr lang="is-IS" dirty="0" smtClean="0"/>
          </a:p>
          <a:p>
            <a:r>
              <a:rPr lang="is-IS" dirty="0" smtClean="0"/>
              <a:t>Sanngjarnari skattlagning höfundaréttargreiðslna</a:t>
            </a:r>
          </a:p>
          <a:p>
            <a:endParaRPr lang="is-IS" dirty="0" smtClean="0"/>
          </a:p>
          <a:p>
            <a:pPr marL="0" indent="0">
              <a:buNone/>
            </a:pPr>
            <a:r>
              <a:rPr lang="is-IS" dirty="0"/>
              <a:t> 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6510337" y="1530348"/>
            <a:ext cx="5436240" cy="4197351"/>
          </a:xfrm>
          <a:prstGeom prst="rect">
            <a:avLst/>
          </a:prstGeom>
        </p:spPr>
        <p:txBody>
          <a:bodyPr/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 smtClean="0"/>
              <a:t>Endurskoðun skattstofns fjármagnstekjuskatts</a:t>
            </a:r>
          </a:p>
          <a:p>
            <a:r>
              <a:rPr lang="is-IS" b="1" dirty="0" smtClean="0"/>
              <a:t>Kolefnisgjöld</a:t>
            </a:r>
            <a:r>
              <a:rPr lang="is-IS" dirty="0" smtClean="0"/>
              <a:t> hækka</a:t>
            </a:r>
          </a:p>
          <a:p>
            <a:r>
              <a:rPr lang="is-IS" dirty="0" smtClean="0"/>
              <a:t>Gjaldtaka af ferðamönnu</a:t>
            </a:r>
            <a:r>
              <a:rPr lang="is-IS" dirty="0"/>
              <a:t>m</a:t>
            </a:r>
            <a:r>
              <a:rPr lang="is-IS" dirty="0" smtClean="0"/>
              <a:t> 2020</a:t>
            </a:r>
          </a:p>
          <a:p>
            <a:endParaRPr lang="is-IS" dirty="0" smtClean="0"/>
          </a:p>
          <a:p>
            <a:pPr marL="0" indent="0">
              <a:buFont typeface="Arial" charset="0"/>
              <a:buNone/>
            </a:pPr>
            <a:r>
              <a:rPr lang="is-IS" dirty="0" smtClean="0"/>
              <a:t> </a:t>
            </a:r>
            <a:endParaRPr lang="is-I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9760402"/>
              </p:ext>
            </p:extLst>
          </p:nvPr>
        </p:nvGraphicFramePr>
        <p:xfrm>
          <a:off x="6599237" y="3524246"/>
          <a:ext cx="4470400" cy="278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8775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5938" y="3740836"/>
            <a:ext cx="9811137" cy="914400"/>
          </a:xfrm>
        </p:spPr>
        <p:txBody>
          <a:bodyPr/>
          <a:lstStyle/>
          <a:p>
            <a:r>
              <a:rPr lang="is-IS" dirty="0"/>
              <a:t>Staða og horfur í efnahagsmálum</a:t>
            </a:r>
          </a:p>
        </p:txBody>
      </p:sp>
    </p:spTree>
    <p:extLst>
      <p:ext uri="{BB962C8B-B14F-4D97-AF65-F5344CB8AC3E}">
        <p14:creationId xmlns:p14="http://schemas.microsoft.com/office/powerpoint/2010/main" val="205163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811338" y="1628775"/>
            <a:ext cx="9007843" cy="4369690"/>
          </a:xfrm>
        </p:spPr>
        <p:txBody>
          <a:bodyPr/>
          <a:lstStyle/>
          <a:p>
            <a:pPr marL="0" indent="0">
              <a:buNone/>
            </a:pPr>
            <a:r>
              <a:rPr lang="is-IS" sz="2400" b="1" dirty="0"/>
              <a:t>Almennt</a:t>
            </a:r>
          </a:p>
          <a:p>
            <a:r>
              <a:rPr lang="is-IS" sz="2400" dirty="0"/>
              <a:t>Fjármálaáætlun til fimm ára er sett fram á grundvelli fjármálastefnu.</a:t>
            </a:r>
          </a:p>
          <a:p>
            <a:r>
              <a:rPr lang="is-IS" sz="2400" dirty="0"/>
              <a:t>Þessi áætlun byggir á fjármálastefnu ríkisstjórnarinnar sem samþykkt var í mars sl.</a:t>
            </a:r>
          </a:p>
          <a:p>
            <a:r>
              <a:rPr lang="is-IS" sz="2400" dirty="0"/>
              <a:t>Áætlunin er mikilvægt hagstjórnartæki og felur í sér annars vegar greiningu á horfum í efnahagsmálum og fjármálum opinberra aðila í heild og hins vegar markmið og áætlun um fjármál ríkis, sveitarfélag og félaga í þeirra eigu.</a:t>
            </a:r>
          </a:p>
          <a:p>
            <a:r>
              <a:rPr lang="is-IS" sz="2400" dirty="0"/>
              <a:t>Þá felur áætlunin í sér ítarlega útfærslu á  markmiðum fjármálastefnu og stefnumörkun um tekjur og gjöld opinberra aðila og þróun þeirra.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14338" y="466726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Fjármálaáætlun 2019-2023</a:t>
            </a:r>
          </a:p>
        </p:txBody>
      </p:sp>
    </p:spTree>
    <p:extLst>
      <p:ext uri="{BB962C8B-B14F-4D97-AF65-F5344CB8AC3E}">
        <p14:creationId xmlns:p14="http://schemas.microsoft.com/office/powerpoint/2010/main" val="289186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1624077" y="1529588"/>
            <a:ext cx="9775762" cy="4883911"/>
          </a:xfrm>
        </p:spPr>
        <p:txBody>
          <a:bodyPr/>
          <a:lstStyle/>
          <a:p>
            <a:pPr marL="0" indent="0">
              <a:buNone/>
            </a:pPr>
            <a:r>
              <a:rPr lang="is-IS" sz="2400" b="1" dirty="0"/>
              <a:t>Fjármálaáætlun sem stýritæki</a:t>
            </a:r>
          </a:p>
          <a:p>
            <a:r>
              <a:rPr lang="is-IS" sz="2400" dirty="0"/>
              <a:t>Í áætluninni setja ráðuneytin fram stefnur og markmið fyrir 34 málefnasvið og </a:t>
            </a:r>
            <a:r>
              <a:rPr lang="is-IS" sz="2400" dirty="0" smtClean="0"/>
              <a:t>100 málaflokka</a:t>
            </a:r>
            <a:endParaRPr lang="is-IS" sz="2400" dirty="0"/>
          </a:p>
          <a:p>
            <a:r>
              <a:rPr lang="is-IS" sz="2400" dirty="0"/>
              <a:t>Stefnt er að </a:t>
            </a:r>
            <a:r>
              <a:rPr lang="is-IS" sz="2400" dirty="0" err="1"/>
              <a:t>mælanlegum</a:t>
            </a:r>
            <a:r>
              <a:rPr lang="is-IS" sz="2400" dirty="0"/>
              <a:t> markmiðum og mælikvörðum</a:t>
            </a:r>
          </a:p>
          <a:p>
            <a:r>
              <a:rPr lang="is-IS" sz="2400" dirty="0"/>
              <a:t>Hver ráðherra gefur árlega </a:t>
            </a:r>
            <a:r>
              <a:rPr lang="is-IS" sz="2400" dirty="0" err="1"/>
              <a:t>skýrslu</a:t>
            </a:r>
            <a:r>
              <a:rPr lang="is-IS" sz="2400" dirty="0"/>
              <a:t> á framgangi þeirra markmiða sem sett eru fram</a:t>
            </a:r>
          </a:p>
          <a:p>
            <a:r>
              <a:rPr lang="is-IS" sz="2400" dirty="0"/>
              <a:t>Þetta tryggir að málefnastefnur ráðuneytanna séu settar fram í samhengi fjárheimilda</a:t>
            </a:r>
          </a:p>
          <a:p>
            <a:endParaRPr lang="is-I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01638" y="4619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Fjármálaáætlun 2019-2023</a:t>
            </a:r>
          </a:p>
        </p:txBody>
      </p:sp>
    </p:spTree>
    <p:extLst>
      <p:ext uri="{BB962C8B-B14F-4D97-AF65-F5344CB8AC3E}">
        <p14:creationId xmlns:p14="http://schemas.microsoft.com/office/powerpoint/2010/main" val="221334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01638" y="4365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Fjármálastefna 2018-2022</a:t>
            </a:r>
            <a:br>
              <a:rPr lang="is-IS" dirty="0"/>
            </a:br>
            <a:endParaRPr lang="is-IS" dirty="0"/>
          </a:p>
        </p:txBody>
      </p:sp>
      <p:graphicFrame>
        <p:nvGraphicFramePr>
          <p:cNvPr id="5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3271797"/>
              </p:ext>
            </p:extLst>
          </p:nvPr>
        </p:nvGraphicFramePr>
        <p:xfrm>
          <a:off x="1649733" y="1536700"/>
          <a:ext cx="8878565" cy="4342589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2278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01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01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3013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9301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013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56189">
                <a:tc>
                  <a:txBody>
                    <a:bodyPr/>
                    <a:lstStyle/>
                    <a:p>
                      <a:pPr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Hlutfall af vergri landsframleiðslu</a:t>
                      </a:r>
                    </a:p>
                  </a:txBody>
                  <a:tcPr marL="120000" marR="12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2018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2019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2020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2021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2022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46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68444">
                <a:tc>
                  <a:txBody>
                    <a:bodyPr/>
                    <a:lstStyle/>
                    <a:p>
                      <a:pPr algn="l"/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Hið opinbera, </a:t>
                      </a:r>
                      <a:r>
                        <a:rPr lang="is-IS" sz="1800" b="1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A-hluti</a:t>
                      </a:r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:</a:t>
                      </a:r>
                    </a:p>
                  </a:txBody>
                  <a:tcPr marL="120000" marR="120000" marT="32400" marB="31646" anchor="b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120000" marR="12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120000" marR="12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120000" marR="12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120000" marR="12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%</a:t>
                      </a:r>
                    </a:p>
                  </a:txBody>
                  <a:tcPr marL="120000" marR="12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6189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Heildarafkoma</a:t>
                      </a:r>
                    </a:p>
                  </a:txBody>
                  <a:tcPr marL="120000" marR="12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1,4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1,2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1,1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6189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þ.a</a:t>
                      </a:r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. ríkissjóður,</a:t>
                      </a:r>
                      <a:r>
                        <a:rPr lang="is-IS" sz="18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is-IS" sz="1800" baseline="0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1,2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1,0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0,9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0,8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0,8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6189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þ.a</a:t>
                      </a:r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. sveitarfélög, </a:t>
                      </a:r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0,2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0,2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0,2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0,2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0,2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6189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Heildarskuldir</a:t>
                      </a:r>
                    </a:p>
                  </a:txBody>
                  <a:tcPr marL="120000" marR="12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33,8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31,0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28,5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27,3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solidFill>
                            <a:srgbClr val="FF0000"/>
                          </a:solidFill>
                          <a:latin typeface="Corbel" charset="0"/>
                          <a:ea typeface="Corbel" charset="0"/>
                          <a:cs typeface="Corbel" charset="0"/>
                        </a:rPr>
                        <a:t>25,0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6189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þ.a</a:t>
                      </a:r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. ríkissjóður,</a:t>
                      </a:r>
                      <a:r>
                        <a:rPr lang="is-IS" sz="1800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 </a:t>
                      </a:r>
                      <a:r>
                        <a:rPr lang="is-IS" sz="1800" baseline="0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27,5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25,0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23,0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22,0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20,0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6189">
                <a:tc>
                  <a:txBody>
                    <a:bodyPr/>
                    <a:lstStyle/>
                    <a:p>
                      <a:pPr marL="363538" lvl="1" indent="0" algn="l"/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þ.a</a:t>
                      </a:r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. sveitarfélög, </a:t>
                      </a:r>
                      <a:r>
                        <a:rPr lang="is-IS" sz="1800" dirty="0" err="1">
                          <a:latin typeface="Corbel" charset="0"/>
                          <a:ea typeface="Corbel" charset="0"/>
                          <a:cs typeface="Corbel" charset="0"/>
                        </a:rPr>
                        <a:t>A-hluta</a:t>
                      </a:r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6,3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6,0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5,5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5,3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5,0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568444">
                <a:tc gridSpan="6">
                  <a:txBody>
                    <a:bodyPr/>
                    <a:lstStyle/>
                    <a:p>
                      <a:pPr algn="l"/>
                      <a:r>
                        <a:rPr lang="is-IS" sz="1800" b="1" dirty="0">
                          <a:latin typeface="Corbel" charset="0"/>
                          <a:ea typeface="Corbel" charset="0"/>
                          <a:cs typeface="Corbel" charset="0"/>
                        </a:rPr>
                        <a:t>Opinberir</a:t>
                      </a:r>
                      <a:r>
                        <a:rPr lang="is-IS" sz="1800" b="1" baseline="0" dirty="0">
                          <a:latin typeface="Corbel" charset="0"/>
                          <a:ea typeface="Corbel" charset="0"/>
                          <a:cs typeface="Corbel" charset="0"/>
                        </a:rPr>
                        <a:t> aðilar í heild (ríki, sveitarfélög og fyrirtæki þeirra):</a:t>
                      </a:r>
                      <a:endParaRPr lang="is-IS" sz="1800" b="1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120000" marR="120000" marT="32400" marB="31646" anchor="b"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is-IS" sz="1800" dirty="0">
                        <a:latin typeface="Corbel" charset="0"/>
                        <a:ea typeface="Corbel" charset="0"/>
                        <a:cs typeface="Corbel" charset="0"/>
                      </a:endParaRPr>
                    </a:p>
                  </a:txBody>
                  <a:tcPr marL="90000" marR="90000" marT="32400" marB="31646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56189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Heildarafkoma</a:t>
                      </a:r>
                    </a:p>
                  </a:txBody>
                  <a:tcPr marL="120000" marR="12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2,9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3,0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3,0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3,0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3,0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DDED5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6189">
                <a:tc>
                  <a:txBody>
                    <a:bodyPr/>
                    <a:lstStyle/>
                    <a:p>
                      <a:pPr marL="177800" lvl="1" indent="0" algn="l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Heildarskuldir</a:t>
                      </a:r>
                    </a:p>
                  </a:txBody>
                  <a:tcPr marL="120000" marR="120000" marT="32400" marB="31646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59,8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55,0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50,5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48,3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s-IS" sz="1800" dirty="0">
                          <a:latin typeface="Corbel" charset="0"/>
                          <a:ea typeface="Corbel" charset="0"/>
                          <a:cs typeface="Corbel" charset="0"/>
                        </a:rPr>
                        <a:t>45,0</a:t>
                      </a:r>
                    </a:p>
                  </a:txBody>
                  <a:tcPr marL="120000" marR="120000" marT="32400" marB="31646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6C1B1">
                        <a:alpha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91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58600" y="1503928"/>
            <a:ext cx="5575500" cy="4645025"/>
          </a:xfrm>
        </p:spPr>
        <p:txBody>
          <a:bodyPr/>
          <a:lstStyle/>
          <a:p>
            <a:r>
              <a:rPr lang="is-IS" dirty="0"/>
              <a:t>Efnahagshorfur góðar og gert er ráð fyrir mjúkri lendingu hagkerfisins </a:t>
            </a:r>
          </a:p>
          <a:p>
            <a:r>
              <a:rPr lang="is-IS" dirty="0"/>
              <a:t>Landsframleiðslan er nú orðin talsvert meiri en hún hefur nokkurn tímann verið</a:t>
            </a:r>
          </a:p>
          <a:p>
            <a:r>
              <a:rPr lang="is-IS" dirty="0"/>
              <a:t>Hagvöxtur hefur byggst á breiðum grunni, en einkaneysla, fjárfesting og útflutningur hafa vaxið ört</a:t>
            </a:r>
          </a:p>
          <a:p>
            <a:r>
              <a:rPr lang="is-IS" dirty="0"/>
              <a:t>Enn vöxtur í ferðaþjónustu en hægt hefur á honum  </a:t>
            </a:r>
          </a:p>
          <a:p>
            <a:r>
              <a:rPr lang="is-IS" dirty="0"/>
              <a:t>Gott ytra og innra jafnvægi þjóðarbúsins</a:t>
            </a:r>
          </a:p>
          <a:p>
            <a:r>
              <a:rPr lang="is-IS" dirty="0"/>
              <a:t>Framleiðsluspennan náði hámarki árið 2016</a:t>
            </a:r>
          </a:p>
          <a:p>
            <a:r>
              <a:rPr lang="is-IS" dirty="0"/>
              <a:t>Dregur örar úr spennunni en áður var reiknað með</a:t>
            </a:r>
          </a:p>
          <a:p>
            <a:endParaRPr lang="is-IS" dirty="0"/>
          </a:p>
        </p:txBody>
      </p:sp>
      <p:graphicFrame>
        <p:nvGraphicFramePr>
          <p:cNvPr id="5" name="Chart Placeholder 4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846503028"/>
              </p:ext>
            </p:extLst>
          </p:nvPr>
        </p:nvGraphicFramePr>
        <p:xfrm>
          <a:off x="7112000" y="1717675"/>
          <a:ext cx="4681538" cy="23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9045" y="486440"/>
            <a:ext cx="10283393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Hægir á hagvexti eftir kröftugan vöxt undanfarin ár</a:t>
            </a:r>
          </a:p>
        </p:txBody>
      </p:sp>
      <p:graphicFrame>
        <p:nvGraphicFramePr>
          <p:cNvPr id="6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440043"/>
              </p:ext>
            </p:extLst>
          </p:nvPr>
        </p:nvGraphicFramePr>
        <p:xfrm>
          <a:off x="7112000" y="4393035"/>
          <a:ext cx="4681538" cy="2328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404100" y="1400840"/>
            <a:ext cx="481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Landsframleiðsla (vísitala) og  hagvöxtur (ársbreyting)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74270" y="4092894"/>
            <a:ext cx="48177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 dirty="0"/>
              <a:t>Framleiðsluspenna/-slaki, % af framleiðslugetu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8444" y="3872365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Hagstofa Íslands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29544" y="6494930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Seðlabanki Íslands</a:t>
            </a:r>
          </a:p>
        </p:txBody>
      </p:sp>
    </p:spTree>
    <p:extLst>
      <p:ext uri="{BB962C8B-B14F-4D97-AF65-F5344CB8AC3E}">
        <p14:creationId xmlns:p14="http://schemas.microsoft.com/office/powerpoint/2010/main" val="99286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3200" y="1399761"/>
            <a:ext cx="5082126" cy="4798914"/>
          </a:xfrm>
        </p:spPr>
        <p:txBody>
          <a:bodyPr/>
          <a:lstStyle/>
          <a:p>
            <a:r>
              <a:rPr lang="is-IS" dirty="0"/>
              <a:t>Gert er ráð fyrir að atvinnuleysi </a:t>
            </a:r>
            <a:r>
              <a:rPr lang="is-IS" dirty="0" err="1"/>
              <a:t>sé</a:t>
            </a:r>
            <a:r>
              <a:rPr lang="is-IS" dirty="0"/>
              <a:t> í lágmarki og muni aukast lítillega</a:t>
            </a:r>
          </a:p>
          <a:p>
            <a:r>
              <a:rPr lang="is-IS" dirty="0"/>
              <a:t>Atvinnuþátttaka er sögulega mjög há og hefur atvinnuþátttaka kvenna aldrei verið meiri</a:t>
            </a:r>
          </a:p>
          <a:p>
            <a:r>
              <a:rPr lang="is-IS" dirty="0"/>
              <a:t>Mælt atvinnuleysi hefur minnkað mikið </a:t>
            </a:r>
          </a:p>
          <a:p>
            <a:r>
              <a:rPr lang="is-IS" dirty="0"/>
              <a:t>Ekki er gert ráð fyrir að atvinnuleysið minnki meira heldur nái jafnvægi í kringum 4% þegar framleiðsluspennan tekur að minnka</a:t>
            </a:r>
          </a:p>
          <a:p>
            <a:r>
              <a:rPr lang="is-IS" dirty="0"/>
              <a:t>Langtímaatvinnuleysi er hverfandi</a:t>
            </a:r>
          </a:p>
          <a:p>
            <a:r>
              <a:rPr lang="is-IS" dirty="0"/>
              <a:t>Kaupmáttur hefur aukist verulega undanfarið og jókst um 5% árið 2017</a:t>
            </a:r>
          </a:p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8" y="406597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sz="2800" dirty="0"/>
              <a:t>Atvinnuþátttaka mikil og atvinnuleysi með minnsta móti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65074" y="925607"/>
            <a:ext cx="467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Atvinnuleysi og atvinnuþátttaka, 12 mán hlaupandi meðaltal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966639" y="3736239"/>
            <a:ext cx="467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Atvinnuleysi eftir lengd atvinnuleitar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42645" y="6482686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Hagstofa Íslands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328291" y="3552997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Hagstofa Íslands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xmlns="" id="{3FE26B15-271B-4D43-9CA2-E463097423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8307902"/>
              </p:ext>
            </p:extLst>
          </p:nvPr>
        </p:nvGraphicFramePr>
        <p:xfrm>
          <a:off x="6966639" y="1320997"/>
          <a:ext cx="4896000" cy="223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xmlns="" id="{24009030-590D-46BA-B1DC-41FC55FA03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05076367"/>
              </p:ext>
            </p:extLst>
          </p:nvPr>
        </p:nvGraphicFramePr>
        <p:xfrm>
          <a:off x="7054323" y="4044016"/>
          <a:ext cx="4896000" cy="2561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727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78900" y="1907761"/>
            <a:ext cx="5082126" cy="4798914"/>
          </a:xfrm>
        </p:spPr>
        <p:txBody>
          <a:bodyPr/>
          <a:lstStyle/>
          <a:p>
            <a:r>
              <a:rPr lang="is-IS" dirty="0" smtClean="0"/>
              <a:t>Framleiðni vinnuafls hefur aukist undanfarin  ár.</a:t>
            </a:r>
          </a:p>
          <a:p>
            <a:r>
              <a:rPr lang="is-IS" dirty="0" smtClean="0"/>
              <a:t>Framleiðniaukningin var mest í byggingastarfsemi og mannvirkjagerð, ferðaþjónustu og í upplýsinga- og fjarskiptageiranum.</a:t>
            </a:r>
          </a:p>
          <a:p>
            <a:r>
              <a:rPr lang="is-IS" dirty="0" smtClean="0"/>
              <a:t>Framleiðni er </a:t>
            </a:r>
            <a:r>
              <a:rPr lang="is-IS" dirty="0" err="1" smtClean="0"/>
              <a:t>þó</a:t>
            </a:r>
            <a:r>
              <a:rPr lang="is-IS" dirty="0" smtClean="0"/>
              <a:t> enn nokkuð minni en á hinum norðurlöndunum.</a:t>
            </a:r>
            <a:endParaRPr lang="is-IS" dirty="0"/>
          </a:p>
          <a:p>
            <a:endParaRPr lang="is-I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2738" y="508197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sz="2800" dirty="0" smtClean="0"/>
              <a:t>Framleiðni vinnuafls</a:t>
            </a:r>
            <a:endParaRPr lang="is-I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9896143" y="4704686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Hagstofa Íslands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601" y="1422400"/>
            <a:ext cx="5022941" cy="313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3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79438" y="3711918"/>
            <a:ext cx="9811137" cy="914400"/>
          </a:xfrm>
        </p:spPr>
        <p:txBody>
          <a:bodyPr/>
          <a:lstStyle/>
          <a:p>
            <a:r>
              <a:rPr lang="is-IS" dirty="0"/>
              <a:t>Stefnumið og áherslur</a:t>
            </a:r>
          </a:p>
        </p:txBody>
      </p:sp>
    </p:spTree>
    <p:extLst>
      <p:ext uri="{BB962C8B-B14F-4D97-AF65-F5344CB8AC3E}">
        <p14:creationId xmlns:p14="http://schemas.microsoft.com/office/powerpoint/2010/main" val="77433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706087" y="1490662"/>
            <a:ext cx="5290018" cy="4471519"/>
          </a:xfrm>
        </p:spPr>
        <p:txBody>
          <a:bodyPr/>
          <a:lstStyle/>
          <a:p>
            <a:r>
              <a:rPr lang="is-IS" dirty="0"/>
              <a:t>Gríðarlegur vöxtur ferðaþjónustunnar hefur breytt samsetningu íslensks atvinnulífs</a:t>
            </a:r>
          </a:p>
          <a:p>
            <a:r>
              <a:rPr lang="is-IS" dirty="0"/>
              <a:t>2,2 milljónir ferðamanna heimsóttu Ísland árið 2017</a:t>
            </a:r>
          </a:p>
          <a:p>
            <a:r>
              <a:rPr lang="is-IS" dirty="0"/>
              <a:t>Mikil fjölgun launþega í ferðaþjónustu</a:t>
            </a:r>
          </a:p>
          <a:p>
            <a:r>
              <a:rPr lang="is-IS" dirty="0"/>
              <a:t>Hlutur ferðaþjónustu í útflutningi nam 31% á 4. ársfjórðungi 2017</a:t>
            </a:r>
          </a:p>
          <a:p>
            <a:r>
              <a:rPr lang="is-IS" dirty="0"/>
              <a:t>Vöxtur ferðaþjónustu hefur ruðningsáhrif á aðra atvinnuvegi, bæði vegna gengisáhrifa og samkeppni um </a:t>
            </a:r>
            <a:r>
              <a:rPr lang="is-IS" dirty="0" smtClean="0"/>
              <a:t>framleiðsluþætti</a:t>
            </a:r>
          </a:p>
          <a:p>
            <a:r>
              <a:rPr lang="is-IS" dirty="0" smtClean="0"/>
              <a:t>Spár gera ráð fyrir að hægja muni á vexti ferðamanna þótt áfram </a:t>
            </a:r>
            <a:r>
              <a:rPr lang="is-IS" dirty="0" err="1" smtClean="0"/>
              <a:t>sé</a:t>
            </a:r>
            <a:r>
              <a:rPr lang="is-IS" dirty="0" smtClean="0"/>
              <a:t> reiknað með að þeim fjölgi</a:t>
            </a:r>
            <a:endParaRPr lang="is-IS" dirty="0"/>
          </a:p>
          <a:p>
            <a:endParaRPr lang="is-IS" sz="2400" dirty="0"/>
          </a:p>
          <a:p>
            <a:endParaRPr lang="is-IS" sz="2400" dirty="0"/>
          </a:p>
          <a:p>
            <a:endParaRPr lang="is-IS" sz="2400" dirty="0"/>
          </a:p>
          <a:p>
            <a:endParaRPr lang="is-IS" sz="2400" dirty="0"/>
          </a:p>
          <a:p>
            <a:pPr marL="0" indent="0">
              <a:buNone/>
            </a:pPr>
            <a:endParaRPr lang="is-IS" sz="1800" dirty="0">
              <a:solidFill>
                <a:schemeClr val="tx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37787" y="530697"/>
            <a:ext cx="10579451" cy="914400"/>
          </a:xfrm>
        </p:spPr>
        <p:txBody>
          <a:bodyPr/>
          <a:lstStyle/>
          <a:p>
            <a:pPr marL="0" indent="0">
              <a:buNone/>
            </a:pPr>
            <a:r>
              <a:rPr lang="is-IS" sz="2800" dirty="0"/>
              <a:t>Breytt samsetning atvinnugreina í útflutningi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8406" y="1069566"/>
            <a:ext cx="476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1400"/>
              <a:t>Fjöldi </a:t>
            </a:r>
            <a:r>
              <a:rPr lang="is-IS" sz="1400" smtClean="0"/>
              <a:t>ferðamanna</a:t>
            </a:r>
            <a:endParaRPr lang="is-IS" sz="1400" dirty="0"/>
          </a:p>
        </p:txBody>
      </p:sp>
      <p:graphicFrame>
        <p:nvGraphicFramePr>
          <p:cNvPr id="13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174302"/>
              </p:ext>
            </p:extLst>
          </p:nvPr>
        </p:nvGraphicFramePr>
        <p:xfrm>
          <a:off x="6654801" y="1447264"/>
          <a:ext cx="5232400" cy="21674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863122" y="3858668"/>
            <a:ext cx="467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Hlutfall atvinnugreina í útflutningi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42645" y="6482686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Hagstofa Íslands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2645" y="3658537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Ferðamálastofa</a:t>
            </a:r>
          </a:p>
        </p:txBody>
      </p:sp>
      <p:graphicFrame>
        <p:nvGraphicFramePr>
          <p:cNvPr id="19" name="Chart Placeholder 18">
            <a:extLst>
              <a:ext uri="{FF2B5EF4-FFF2-40B4-BE49-F238E27FC236}">
                <a16:creationId xmlns:a16="http://schemas.microsoft.com/office/drawing/2014/main" xmlns="" id="{54FDD1BF-A252-4D34-B657-3B73E761EDCB}"/>
              </a:ext>
            </a:extLst>
          </p:cNvPr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3777608498"/>
              </p:ext>
            </p:extLst>
          </p:nvPr>
        </p:nvGraphicFramePr>
        <p:xfrm>
          <a:off x="6529674" y="4191511"/>
          <a:ext cx="5357527" cy="229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Oval 2"/>
          <p:cNvSpPr/>
          <p:nvPr/>
        </p:nvSpPr>
        <p:spPr>
          <a:xfrm>
            <a:off x="9880600" y="4445000"/>
            <a:ext cx="965200" cy="1066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6975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438527" y="1510863"/>
            <a:ext cx="4789487" cy="4027808"/>
          </a:xfrm>
        </p:spPr>
        <p:txBody>
          <a:bodyPr/>
          <a:lstStyle/>
          <a:p>
            <a:r>
              <a:rPr lang="is-IS" sz="2400" dirty="0"/>
              <a:t>Helstu áskoranir </a:t>
            </a:r>
            <a:r>
              <a:rPr lang="is-IS" sz="2400" dirty="0" err="1"/>
              <a:t>lúta</a:t>
            </a:r>
            <a:r>
              <a:rPr lang="is-IS" sz="2400" dirty="0"/>
              <a:t> að</a:t>
            </a:r>
          </a:p>
          <a:p>
            <a:pPr marL="685800" lvl="2">
              <a:spcBef>
                <a:spcPts val="1000"/>
              </a:spcBef>
            </a:pPr>
            <a:r>
              <a:rPr lang="is-IS" sz="2000" dirty="0">
                <a:solidFill>
                  <a:schemeClr val="tx1"/>
                </a:solidFill>
              </a:rPr>
              <a:t>Efnahagslegum stöðugleika</a:t>
            </a:r>
          </a:p>
          <a:p>
            <a:pPr marL="685800" lvl="2">
              <a:spcBef>
                <a:spcPts val="1000"/>
              </a:spcBef>
            </a:pPr>
            <a:r>
              <a:rPr lang="is-IS" sz="2000" dirty="0">
                <a:solidFill>
                  <a:schemeClr val="tx1"/>
                </a:solidFill>
              </a:rPr>
              <a:t>Vinnumarkaði – </a:t>
            </a:r>
            <a:r>
              <a:rPr lang="is-IS" sz="2000" dirty="0" smtClean="0">
                <a:solidFill>
                  <a:schemeClr val="tx1"/>
                </a:solidFill>
              </a:rPr>
              <a:t>þróun </a:t>
            </a:r>
            <a:r>
              <a:rPr lang="is-IS" sz="2000" dirty="0">
                <a:solidFill>
                  <a:schemeClr val="tx1"/>
                </a:solidFill>
              </a:rPr>
              <a:t>kjaramála</a:t>
            </a:r>
          </a:p>
          <a:p>
            <a:pPr marL="685800" lvl="2">
              <a:spcBef>
                <a:spcPts val="1000"/>
              </a:spcBef>
            </a:pPr>
            <a:r>
              <a:rPr lang="is-IS" sz="2000" dirty="0" err="1">
                <a:solidFill>
                  <a:schemeClr val="tx1"/>
                </a:solidFill>
              </a:rPr>
              <a:t>Húsnæðismarkaði</a:t>
            </a:r>
            <a:endParaRPr lang="is-IS" sz="2000" dirty="0">
              <a:solidFill>
                <a:schemeClr val="tx1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is-IS" sz="2000" dirty="0">
                <a:solidFill>
                  <a:schemeClr val="tx1"/>
                </a:solidFill>
              </a:rPr>
              <a:t>Ferðaþjónustu</a:t>
            </a:r>
          </a:p>
          <a:p>
            <a:pPr marL="685800" lvl="2">
              <a:spcBef>
                <a:spcPts val="1000"/>
              </a:spcBef>
            </a:pPr>
            <a:r>
              <a:rPr lang="is-IS" sz="2000" dirty="0">
                <a:solidFill>
                  <a:schemeClr val="tx1"/>
                </a:solidFill>
              </a:rPr>
              <a:t>Öldrun þjóðarinnar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9441" y="526443"/>
            <a:ext cx="10422697" cy="914400"/>
          </a:xfrm>
        </p:spPr>
        <p:txBody>
          <a:bodyPr/>
          <a:lstStyle/>
          <a:p>
            <a:pPr marL="0" indent="0">
              <a:buNone/>
            </a:pPr>
            <a:r>
              <a:rPr lang="is-IS" sz="2800" dirty="0"/>
              <a:t>Efnahagsleg viðfangsefni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118406" y="1171166"/>
            <a:ext cx="47687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Laun, kaupmáttur og verðbólga, breyting frá fyrra ári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2950" y="3935293"/>
            <a:ext cx="46744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Raunverð húsnæðis</a:t>
            </a:r>
          </a:p>
        </p:txBody>
      </p:sp>
      <p:graphicFrame>
        <p:nvGraphicFramePr>
          <p:cNvPr id="11" name="Chart Placeholder 4"/>
          <p:cNvGraphicFramePr>
            <a:graphicFrameLocks noGrp="1"/>
          </p:cNvGraphicFramePr>
          <p:nvPr>
            <p:ph type="chart" sz="quarter" idx="14"/>
            <p:extLst>
              <p:ext uri="{D42A27DB-BD31-4B8C-83A1-F6EECF244321}">
                <p14:modId xmlns:p14="http://schemas.microsoft.com/office/powerpoint/2010/main" val="2244854037"/>
              </p:ext>
            </p:extLst>
          </p:nvPr>
        </p:nvGraphicFramePr>
        <p:xfrm>
          <a:off x="6798101" y="1510863"/>
          <a:ext cx="5232400" cy="2166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4474979"/>
              </p:ext>
            </p:extLst>
          </p:nvPr>
        </p:nvGraphicFramePr>
        <p:xfrm>
          <a:off x="6860889" y="4297482"/>
          <a:ext cx="5232400" cy="2070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0242645" y="6584286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Hagstofa Íslands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242645" y="3760137"/>
            <a:ext cx="17878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Heimild: Seðlabanki Íslands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AABA731-B1B0-46D7-BB5D-11FB6241C2E0}"/>
              </a:ext>
            </a:extLst>
          </p:cNvPr>
          <p:cNvSpPr txBox="1"/>
          <p:nvPr/>
        </p:nvSpPr>
        <p:spPr>
          <a:xfrm>
            <a:off x="6959599" y="1510863"/>
            <a:ext cx="5957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900" dirty="0"/>
              <a:t>%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9D7ECD4-A06D-4A19-894C-D7A6B587C8F1}"/>
              </a:ext>
            </a:extLst>
          </p:cNvPr>
          <p:cNvSpPr txBox="1"/>
          <p:nvPr/>
        </p:nvSpPr>
        <p:spPr>
          <a:xfrm>
            <a:off x="10242645" y="1828800"/>
            <a:ext cx="1469064" cy="1225593"/>
          </a:xfrm>
          <a:prstGeom prst="rect">
            <a:avLst/>
          </a:prstGeom>
          <a:noFill/>
          <a:ln>
            <a:solidFill>
              <a:schemeClr val="tx1">
                <a:tint val="75000"/>
              </a:schemeClr>
            </a:solidFill>
            <a:prstDash val="sysDot"/>
          </a:ln>
        </p:spPr>
        <p:txBody>
          <a:bodyPr wrap="square" bIns="1008000" rtlCol="0">
            <a:spAutoFit/>
          </a:bodyPr>
          <a:lstStyle/>
          <a:p>
            <a:r>
              <a:rPr lang="is-IS" sz="1050" dirty="0"/>
              <a:t>Spá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1035263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4338" y="3724618"/>
            <a:ext cx="9811137" cy="914400"/>
          </a:xfrm>
        </p:spPr>
        <p:txBody>
          <a:bodyPr/>
          <a:lstStyle/>
          <a:p>
            <a:r>
              <a:rPr lang="is-IS" dirty="0"/>
              <a:t>Fjármál hins opinbera</a:t>
            </a:r>
          </a:p>
        </p:txBody>
      </p:sp>
    </p:spTree>
    <p:extLst>
      <p:ext uri="{BB962C8B-B14F-4D97-AF65-F5344CB8AC3E}">
        <p14:creationId xmlns:p14="http://schemas.microsoft.com/office/powerpoint/2010/main" val="3168491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is-IS" dirty="0"/>
              <a:t>Lykilstærðir hins opinbera og opinberra aðila í heild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153502"/>
              </p:ext>
            </p:extLst>
          </p:nvPr>
        </p:nvGraphicFramePr>
        <p:xfrm>
          <a:off x="1916113" y="1023938"/>
          <a:ext cx="8601075" cy="536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" name="Worksheet" r:id="rId3" imgW="6453963" imgH="4023171" progId="Excel.Sheet.12">
                  <p:embed/>
                </p:oleObj>
              </mc:Choice>
              <mc:Fallback>
                <p:oleObj name="Worksheet" r:id="rId3" imgW="6453963" imgH="402317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16113" y="1023938"/>
                        <a:ext cx="8601075" cy="536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623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6572" y="518137"/>
            <a:ext cx="10671628" cy="780176"/>
          </a:xfrm>
        </p:spPr>
        <p:txBody>
          <a:bodyPr/>
          <a:lstStyle/>
          <a:p>
            <a:pPr marL="0" indent="0" algn="ctr">
              <a:buNone/>
            </a:pPr>
            <a:r>
              <a:rPr lang="is-IS" dirty="0"/>
              <a:t>Afkoma hins opinbera og afkomuregla laga um opinber fjármál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278005" y="1429753"/>
            <a:ext cx="4702629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Afkoma hins opinbera (A-hluta ríkis og sveitarfélaga) er hér sett fram á þjóðhagsgrunni.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s-IS" dirty="0"/>
              <a:t>Samkvæmt lögum um opinber fjármál skal heildarjöfnuður yfir fimm ára tímabil ávallt vera jákvæður og árlegur halli ávallt undir 2,5% af landsframleiðslu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s-IS" dirty="0"/>
              <a:t>Afkoma hins opinbera í áætluninni er í samræmi við fjármálastefnu ríkisstjórnarinnar sem samþykkt var í mars s.l.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s-IS" dirty="0"/>
              <a:t>Meirihluti afgangs hjá hinu opinbera á árunum 2019-2023 verður til hjá ríkinu.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s-IS" dirty="0"/>
              <a:t>Áætlað er að afkoma sveitarfélaga verði jákvæð um 0,2% af VLF árin 2019-2023.</a:t>
            </a: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1098846255"/>
              </p:ext>
            </p:extLst>
          </p:nvPr>
        </p:nvGraphicFramePr>
        <p:xfrm>
          <a:off x="301172" y="1429753"/>
          <a:ext cx="6976833" cy="4726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1255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30200" y="500063"/>
            <a:ext cx="8128000" cy="684649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Skuldir hins opinbera, ríkis og sveitarfélaga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76406" y="1360714"/>
            <a:ext cx="470262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s-IS" dirty="0"/>
              <a:t>Hér eru sýndar heildarskuldir , að frátöldum lífeyrisskuldbindingum og viðskiptaskuldum og að frádregnum sjóðum og bankainnstæðum samkvæmt skilgreiningu í lögum um opinber fjármál.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s-IS" dirty="0"/>
              <a:t>Samkvæmt lögum um opinber fjármál skal hlutfall skulda hins opinbera af VLF vera undir 30%.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s-IS" dirty="0"/>
              <a:t>Sé hlutfallið hærra en 30% skal sá hluti sem umfram er lækka að meðaltali á hverju þriggja ára tímabili um a.m.k. 5%.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is-IS" dirty="0"/>
              <a:t>Reiknað er með að markmiðið náist árið 2019 en það byggist m.a. </a:t>
            </a:r>
            <a:r>
              <a:rPr lang="is-IS"/>
              <a:t>á því að til falli óreglulegt fjárstreymi í formi umframarðgreiðslna </a:t>
            </a:r>
            <a:endParaRPr lang="is-IS" dirty="0"/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945308134"/>
              </p:ext>
            </p:extLst>
          </p:nvPr>
        </p:nvGraphicFramePr>
        <p:xfrm>
          <a:off x="448128" y="1520222"/>
          <a:ext cx="6295572" cy="45821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597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34521" y="500063"/>
            <a:ext cx="11028817" cy="609373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Fjármagnsjöfnuður hins opinbera 1998-2023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52408339"/>
              </p:ext>
            </p:extLst>
          </p:nvPr>
        </p:nvGraphicFramePr>
        <p:xfrm>
          <a:off x="1299029" y="1368879"/>
          <a:ext cx="9633857" cy="492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92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138" y="3737318"/>
            <a:ext cx="9811137" cy="914400"/>
          </a:xfrm>
        </p:spPr>
        <p:txBody>
          <a:bodyPr/>
          <a:lstStyle/>
          <a:p>
            <a:r>
              <a:rPr lang="is-IS" dirty="0"/>
              <a:t>Fjármál ríkissjóðs</a:t>
            </a:r>
          </a:p>
        </p:txBody>
      </p:sp>
    </p:spTree>
    <p:extLst>
      <p:ext uri="{BB962C8B-B14F-4D97-AF65-F5344CB8AC3E}">
        <p14:creationId xmlns:p14="http://schemas.microsoft.com/office/powerpoint/2010/main" val="335456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8938" y="5127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Fjármálaáætlun </a:t>
            </a:r>
            <a:r>
              <a:rPr lang="is-IS" dirty="0" smtClean="0"/>
              <a:t>2019-2023: Meginstefnumið </a:t>
            </a:r>
            <a:r>
              <a:rPr lang="is-IS" dirty="0"/>
              <a:t>ríkisfjármála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188844"/>
              </p:ext>
            </p:extLst>
          </p:nvPr>
        </p:nvGraphicFramePr>
        <p:xfrm>
          <a:off x="1430338" y="1699987"/>
          <a:ext cx="9567862" cy="426647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26714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007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9188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Þáttur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Stefnumið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anchor="ctr"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Afkoma 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Afgangur af heildarafkomu ríkissjóðs verði ekki minni en 1% af VLF árið 2019 og að jafnaði ekki minni en 0,8–0,9% af VLF á árunum 2020–2023 </a:t>
                      </a: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10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Tekjur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s-I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Gert er ráð fyrir að frumtekjur vaxi um 3,5-4,5% að nafnvirði á tímabilinu sem </a:t>
                      </a:r>
                      <a:r>
                        <a:rPr lang="is-IS" sz="160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er </a:t>
                      </a:r>
                      <a:r>
                        <a:rPr lang="is-IS" sz="16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undir </a:t>
                      </a:r>
                      <a:r>
                        <a:rPr lang="is-IS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vexti VLF vegna fyrirhugaðra skattkerfisbreytinga. Smám saman dregur því úr skattbyrði þegar líður á tímabilið. Á tekjuhlið eru meðtalin áhrif af áætluðum auknum arðgreiðslum fjármálafyrirtækja. </a:t>
                      </a: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2803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Gjöld</a:t>
                      </a:r>
                      <a:endParaRPr lang="is-I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Vöxtur frumgjalda verði áþekkur vexti VLF yfir tímabilið en </a:t>
                      </a:r>
                      <a:r>
                        <a:rPr lang="is-IS" sz="1600" dirty="0" err="1">
                          <a:effectLst/>
                        </a:rPr>
                        <a:t>þó</a:t>
                      </a:r>
                      <a:r>
                        <a:rPr lang="is-IS" sz="1600" dirty="0">
                          <a:effectLst/>
                        </a:rPr>
                        <a:t> nokkru meiri árin 2019–2021 þegar reiknað er með tímabundinni aukningu í fjárfestingarstigi ríkisins vegna innviðuppbyggingar, einkum í samgönguframkvæmdum.</a:t>
                      </a: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80626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Skuldir</a:t>
                      </a:r>
                      <a:endParaRPr lang="is-IS" sz="16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Heildarskuldir ríkissjóðs verði komnar undir 25% af VLF í árslok 2019 og verði ekki meiri en 20% af VLF í árslok 2023. Áætlað er að á árunum 2018–2021 falli til tæplega 120 </a:t>
                      </a:r>
                      <a:r>
                        <a:rPr lang="is-IS" sz="1600" dirty="0" err="1">
                          <a:effectLst/>
                        </a:rPr>
                        <a:t>ma.kr</a:t>
                      </a:r>
                      <a:r>
                        <a:rPr lang="is-IS" sz="1600" dirty="0">
                          <a:effectLst/>
                        </a:rPr>
                        <a:t>. í óreglulegt fjárstreymi vegna félaga í ríkiseigu sem </a:t>
                      </a:r>
                      <a:r>
                        <a:rPr lang="is-IS" sz="1600" dirty="0" err="1">
                          <a:effectLst/>
                        </a:rPr>
                        <a:t>nýtt</a:t>
                      </a:r>
                      <a:r>
                        <a:rPr lang="is-IS" sz="1600" dirty="0">
                          <a:effectLst/>
                        </a:rPr>
                        <a:t> verði til niðurgreiðslu skulda</a:t>
                      </a: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150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>
                          <a:effectLst/>
                        </a:rPr>
                        <a:t>Fjárfesting </a:t>
                      </a:r>
                      <a:endParaRPr lang="is-IS" sz="16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121920" marR="121920" marT="17780" marB="1778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is-IS" sz="1600" dirty="0">
                          <a:effectLst/>
                        </a:rPr>
                        <a:t>Fjárfestingar ríkissjóðs sem hlutfall af VLF aukist á árunum 2019–2021 og verði að jafnaði 2,5% af VLF samanborið við 2,1% af VLF árið 2018. Gert er ráð fyrir að á þeim árum falli til og verði tekjufærðir 22 </a:t>
                      </a:r>
                      <a:r>
                        <a:rPr lang="is-IS" sz="1600" dirty="0" err="1">
                          <a:effectLst/>
                        </a:rPr>
                        <a:t>ma.kr</a:t>
                      </a:r>
                      <a:r>
                        <a:rPr lang="is-IS" sz="1600" dirty="0">
                          <a:effectLst/>
                        </a:rPr>
                        <a:t>. í umframarðgreiðslur </a:t>
                      </a:r>
                      <a:r>
                        <a:rPr lang="is-IS" sz="1600" dirty="0" err="1">
                          <a:effectLst/>
                        </a:rPr>
                        <a:t>úr</a:t>
                      </a:r>
                      <a:r>
                        <a:rPr lang="is-IS" sz="1600" dirty="0">
                          <a:effectLst/>
                        </a:rPr>
                        <a:t> fjármálafyrirtækjum sem ekki verða nýttir til niðurgreiðslu skulda heldur til uppbyggingar innviða og þá helst í samgöngumannvirkja.</a:t>
                      </a:r>
                    </a:p>
                  </a:txBody>
                  <a:tcPr marL="121920" marR="121920" marT="17780" marB="1778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093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96421" y="474663"/>
            <a:ext cx="11028817" cy="609373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Afkoma </a:t>
            </a:r>
            <a:r>
              <a:rPr lang="is-IS" dirty="0" err="1"/>
              <a:t>A-hluta</a:t>
            </a:r>
            <a:r>
              <a:rPr lang="is-IS" dirty="0"/>
              <a:t> ríkissjóðs*</a:t>
            </a:r>
          </a:p>
        </p:txBody>
      </p:sp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3503232130"/>
              </p:ext>
            </p:extLst>
          </p:nvPr>
        </p:nvGraphicFramePr>
        <p:xfrm>
          <a:off x="1286329" y="1277258"/>
          <a:ext cx="9633857" cy="492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45129" y="6045199"/>
            <a:ext cx="2683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/>
              <a:t>* án óreglulegra liða</a:t>
            </a:r>
          </a:p>
        </p:txBody>
      </p:sp>
    </p:spTree>
    <p:extLst>
      <p:ext uri="{BB962C8B-B14F-4D97-AF65-F5344CB8AC3E}">
        <p14:creationId xmlns:p14="http://schemas.microsoft.com/office/powerpoint/2010/main" val="408470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14166" y="524311"/>
            <a:ext cx="9829800" cy="591959"/>
          </a:xfrm>
          <a:noFill/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Efnahagslegar áherslur</a:t>
            </a:r>
            <a:endParaRPr lang="is-I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15113" y="1605746"/>
            <a:ext cx="10481441" cy="914400"/>
          </a:xfrm>
        </p:spPr>
        <p:txBody>
          <a:bodyPr/>
          <a:lstStyle/>
          <a:p>
            <a:r>
              <a:rPr lang="is-IS" dirty="0"/>
              <a:t>Staða ríkissjóðs traustari en verið hefur um árabil</a:t>
            </a:r>
          </a:p>
          <a:p>
            <a:r>
              <a:rPr lang="is-IS" dirty="0"/>
              <a:t>Landsframleiðslan aldrei </a:t>
            </a:r>
            <a:r>
              <a:rPr lang="is-IS" dirty="0" err="1"/>
              <a:t>hærri</a:t>
            </a:r>
            <a:r>
              <a:rPr lang="is-IS" dirty="0"/>
              <a:t> </a:t>
            </a:r>
          </a:p>
          <a:p>
            <a:r>
              <a:rPr lang="is-IS" dirty="0"/>
              <a:t>Hröð lækkun skulda - markmiðum </a:t>
            </a:r>
            <a:r>
              <a:rPr lang="is-IS" dirty="0" err="1"/>
              <a:t>náð</a:t>
            </a:r>
            <a:r>
              <a:rPr lang="is-IS" dirty="0"/>
              <a:t> á undan áætlun</a:t>
            </a:r>
          </a:p>
          <a:p>
            <a:r>
              <a:rPr lang="is-IS" dirty="0"/>
              <a:t>Bætt staða gerir kleift að ráðast í átak í uppbyggingu innviða og auka framlög til ýmissa mikilvægra málaflokka</a:t>
            </a:r>
          </a:p>
          <a:p>
            <a:r>
              <a:rPr lang="is-IS" dirty="0"/>
              <a:t>Sérstök áhersla á </a:t>
            </a:r>
            <a:r>
              <a:rPr lang="is-IS" dirty="0" smtClean="0"/>
              <a:t>að: </a:t>
            </a:r>
            <a:endParaRPr lang="is-IS" dirty="0"/>
          </a:p>
          <a:p>
            <a:pPr lvl="1"/>
            <a:r>
              <a:rPr lang="is-IS" dirty="0" smtClean="0"/>
              <a:t>Viðhalda </a:t>
            </a:r>
            <a:r>
              <a:rPr lang="is-IS" dirty="0"/>
              <a:t>þeim mikla efnahagslega ávinningi sem </a:t>
            </a:r>
            <a:r>
              <a:rPr lang="is-IS" dirty="0" err="1"/>
              <a:t>náðst</a:t>
            </a:r>
            <a:r>
              <a:rPr lang="is-IS" dirty="0"/>
              <a:t> hefur </a:t>
            </a:r>
          </a:p>
          <a:p>
            <a:pPr lvl="1"/>
            <a:r>
              <a:rPr lang="is-IS" dirty="0" smtClean="0"/>
              <a:t>Varðveita </a:t>
            </a:r>
            <a:r>
              <a:rPr lang="is-IS" dirty="0" err="1"/>
              <a:t>óvenjumikla</a:t>
            </a:r>
            <a:r>
              <a:rPr lang="is-IS" dirty="0"/>
              <a:t> kaupmáttaraukningu landsmanna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210" y="3958544"/>
            <a:ext cx="2635227" cy="256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51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88938" y="3750018"/>
            <a:ext cx="9811137" cy="914400"/>
          </a:xfrm>
        </p:spPr>
        <p:txBody>
          <a:bodyPr/>
          <a:lstStyle/>
          <a:p>
            <a:r>
              <a:rPr lang="is-IS" dirty="0"/>
              <a:t>Skattastefna og tekjuáætlun</a:t>
            </a:r>
          </a:p>
        </p:txBody>
      </p:sp>
    </p:spTree>
    <p:extLst>
      <p:ext uri="{BB962C8B-B14F-4D97-AF65-F5344CB8AC3E}">
        <p14:creationId xmlns:p14="http://schemas.microsoft.com/office/powerpoint/2010/main" val="211006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astaðgengill 5">
            <a:extLst>
              <a:ext uri="{FF2B5EF4-FFF2-40B4-BE49-F238E27FC236}">
                <a16:creationId xmlns:a16="http://schemas.microsoft.com/office/drawing/2014/main" xmlns="" id="{3284AB69-49F7-42D1-9DF7-20D4A514A8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84200" y="1603374"/>
            <a:ext cx="5280025" cy="4645025"/>
          </a:xfrm>
        </p:spPr>
        <p:txBody>
          <a:bodyPr/>
          <a:lstStyle/>
          <a:p>
            <a:pPr marL="0" indent="0">
              <a:spcBef>
                <a:spcPts val="1200"/>
              </a:spcBef>
              <a:buNone/>
            </a:pPr>
            <a:r>
              <a:rPr lang="en-US" sz="1800" b="1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Almennt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Skatttekjur ráðast af efnahagslegum þáttum og gildandi lagareglum – samspil hagkerfis og skattkerfis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Helstu forsendur tekjuáætlunar : 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a) nýtt mat á skattstofnum yfirstandandi árs</a:t>
            </a:r>
            <a:b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b) þjóðhagsspá og aðrar efnahagslegar forsendur </a:t>
            </a:r>
            <a:b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c) áætluð áhrif kerfisbreytinga</a:t>
            </a:r>
            <a:b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</a:b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d) endurmat á öðrum tekjum, svo sem vaxta- og eignatekjum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1800" noProof="1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Skatttekjur hafa aukist verulega undanfarin ár í takt við hátt atvinnustig, laun, einkaneyslu, neyslu ferðamanna, arðsemi fyrirtækja o.fl. </a:t>
            </a:r>
          </a:p>
          <a:p>
            <a:pPr marL="0" indent="0">
              <a:buNone/>
            </a:pPr>
            <a:endParaRPr lang="is-IS" sz="1800" dirty="0"/>
          </a:p>
        </p:txBody>
      </p:sp>
      <p:sp>
        <p:nvSpPr>
          <p:cNvPr id="7" name="Textastaðgengill 6">
            <a:extLst>
              <a:ext uri="{FF2B5EF4-FFF2-40B4-BE49-F238E27FC236}">
                <a16:creationId xmlns:a16="http://schemas.microsoft.com/office/drawing/2014/main" xmlns="" id="{61A22322-432A-4F7E-B73F-627051D53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3387" y="1603374"/>
            <a:ext cx="5359013" cy="4645025"/>
          </a:xfrm>
        </p:spPr>
        <p:txBody>
          <a:bodyPr/>
          <a:lstStyle/>
          <a:p>
            <a:pPr marL="0" indent="0">
              <a:buNone/>
            </a:pPr>
            <a:r>
              <a:rPr lang="is-IS" sz="1800" b="1" dirty="0"/>
              <a:t>Lögfestar skattkerfisbreytingar</a:t>
            </a:r>
          </a:p>
          <a:p>
            <a:r>
              <a:rPr lang="is-IS" sz="1800" dirty="0"/>
              <a:t>Hækkun kolefnisgjalds um 50%</a:t>
            </a:r>
          </a:p>
          <a:p>
            <a:r>
              <a:rPr lang="is-IS" sz="1800" dirty="0"/>
              <a:t>Hækkun fjármagnstekjuskatts úr 20% í 22%</a:t>
            </a:r>
          </a:p>
          <a:p>
            <a:r>
              <a:rPr lang="is-IS" sz="1800" dirty="0"/>
              <a:t>Framlenging á virðisaukaskattsundanþágu vistvænna bifreiða til og með árinu 2020</a:t>
            </a:r>
          </a:p>
          <a:p>
            <a:r>
              <a:rPr lang="is-IS" sz="1800" dirty="0"/>
              <a:t>Afnám afsláttar af vörugjaldi bílaleigubíla í tveimur skrefum – felldur niður 2019</a:t>
            </a:r>
          </a:p>
          <a:p>
            <a:pPr marL="0" indent="0">
              <a:buNone/>
            </a:pPr>
            <a:endParaRPr lang="is-IS" sz="1800" dirty="0"/>
          </a:p>
          <a:p>
            <a:pPr marL="0" indent="0">
              <a:buNone/>
            </a:pPr>
            <a:r>
              <a:rPr lang="is-IS" sz="1800" b="1" dirty="0"/>
              <a:t>Verðlagsuppfærsla - ólögfest</a:t>
            </a:r>
          </a:p>
          <a:p>
            <a:r>
              <a:rPr lang="is-IS" sz="1800" dirty="0"/>
              <a:t>Bensíngjald, olíugjald, kolefnisgjald, kílómetragjald og bifreiðagjald</a:t>
            </a:r>
          </a:p>
          <a:p>
            <a:r>
              <a:rPr lang="is-IS" sz="1800" dirty="0"/>
              <a:t>Áfengisgjald og tóbaksgjald</a:t>
            </a:r>
          </a:p>
          <a:p>
            <a:r>
              <a:rPr lang="is-IS" sz="1800" dirty="0"/>
              <a:t>Útvarpsgjald og gjald í Framkvæmdasjóð aldraðra</a:t>
            </a:r>
          </a:p>
          <a:p>
            <a:endParaRPr lang="is-IS" sz="1800" dirty="0"/>
          </a:p>
          <a:p>
            <a:endParaRPr lang="is-I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0038" y="5127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Helstu forsendur tekjuáætlunar ríkissjóðs 2019-2023</a:t>
            </a:r>
          </a:p>
        </p:txBody>
      </p:sp>
    </p:spTree>
    <p:extLst>
      <p:ext uri="{BB962C8B-B14F-4D97-AF65-F5344CB8AC3E}">
        <p14:creationId xmlns:p14="http://schemas.microsoft.com/office/powerpoint/2010/main" val="25860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7813" y="5127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Tekjuáætlun – samsetning tekna 2018</a:t>
            </a:r>
            <a:endParaRPr lang="is-I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2134488392"/>
              </p:ext>
            </p:extLst>
          </p:nvPr>
        </p:nvGraphicFramePr>
        <p:xfrm>
          <a:off x="1930400" y="1529080"/>
          <a:ext cx="9316720" cy="467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01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astaðgengill 1">
            <a:extLst>
              <a:ext uri="{FF2B5EF4-FFF2-40B4-BE49-F238E27FC236}">
                <a16:creationId xmlns:a16="http://schemas.microsoft.com/office/drawing/2014/main" xmlns="" id="{6FA3E10F-BD3D-4B01-98ED-712AED333D7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387736"/>
            <a:ext cx="4789487" cy="4886063"/>
          </a:xfrm>
        </p:spPr>
        <p:txBody>
          <a:bodyPr/>
          <a:lstStyle/>
          <a:p>
            <a:pPr marL="0" indent="0">
              <a:buNone/>
            </a:pPr>
            <a:r>
              <a:rPr lang="is-IS" sz="1800" b="1" dirty="0"/>
              <a:t>Heildarendurskoðun tekjuskatts </a:t>
            </a:r>
            <a:r>
              <a:rPr lang="is-IS" sz="1800" b="1" dirty="0" smtClean="0"/>
              <a:t>einstaklinga.</a:t>
            </a:r>
          </a:p>
          <a:p>
            <a:r>
              <a:rPr lang="is-IS" sz="1600" dirty="0" smtClean="0"/>
              <a:t>Gert er ráð fyrir eins prósentustigs lækkun á skatthlutfalli neðra þreps</a:t>
            </a:r>
          </a:p>
          <a:p>
            <a:r>
              <a:rPr lang="is-IS" sz="1600" dirty="0" smtClean="0"/>
              <a:t>Samtal við aðila vinnumarkaðarins um samspil bótakerfa og tekjuskattskerfis</a:t>
            </a:r>
            <a:endParaRPr lang="is-IS" sz="1600" dirty="0"/>
          </a:p>
          <a:p>
            <a:pPr marL="0" indent="0">
              <a:buNone/>
            </a:pPr>
            <a:endParaRPr lang="is-IS" sz="100" b="1" dirty="0"/>
          </a:p>
          <a:p>
            <a:pPr marL="0" indent="0">
              <a:buNone/>
            </a:pPr>
            <a:r>
              <a:rPr lang="is-IS" sz="1800" b="1" dirty="0"/>
              <a:t>Endurskoðun á stofni fjármagnstekjuskatts</a:t>
            </a:r>
          </a:p>
          <a:p>
            <a:r>
              <a:rPr lang="is-IS" sz="1600" dirty="0"/>
              <a:t>Skattlagning verði nær því að teljast raunskattlagning</a:t>
            </a:r>
          </a:p>
          <a:p>
            <a:pPr marL="0" indent="0">
              <a:buNone/>
            </a:pPr>
            <a:endParaRPr lang="is-IS" sz="100" b="1" dirty="0"/>
          </a:p>
          <a:p>
            <a:pPr marL="0" indent="0">
              <a:buNone/>
            </a:pPr>
            <a:r>
              <a:rPr lang="is-IS" sz="1800" b="1" dirty="0"/>
              <a:t>Afnám VSK af bókum 2019</a:t>
            </a:r>
          </a:p>
          <a:p>
            <a:pPr marL="0" indent="0">
              <a:buNone/>
            </a:pPr>
            <a:endParaRPr lang="is-IS" sz="100" b="1" dirty="0"/>
          </a:p>
          <a:p>
            <a:pPr marL="0" indent="0">
              <a:buNone/>
            </a:pPr>
            <a:r>
              <a:rPr lang="is-IS" sz="1800" b="1" dirty="0">
                <a:latin typeface="Corbel" panose="020B0503020204020204" pitchFamily="34" charset="0"/>
              </a:rPr>
              <a:t>Endurskoðun á skattlagningu fjölmiðla, tónlistar og höfundarréttargreiðslna</a:t>
            </a:r>
          </a:p>
          <a:p>
            <a:pPr marL="0" indent="0">
              <a:buNone/>
            </a:pPr>
            <a:endParaRPr lang="is-IS" sz="100" b="1" dirty="0">
              <a:latin typeface="Corbel" panose="020B0503020204020204" pitchFamily="34" charset="0"/>
            </a:endParaRPr>
          </a:p>
          <a:p>
            <a:pPr marL="0" indent="0">
              <a:buNone/>
            </a:pPr>
            <a:r>
              <a:rPr lang="is-IS" sz="1800" b="1" dirty="0"/>
              <a:t>Hækkun kolefnisgjalds um 20% í tveimur skrefum</a:t>
            </a:r>
          </a:p>
          <a:p>
            <a:pPr marL="0" indent="0">
              <a:buNone/>
            </a:pPr>
            <a:endParaRPr lang="is-IS" sz="100" b="1" dirty="0"/>
          </a:p>
          <a:p>
            <a:pPr marL="0" indent="0">
              <a:buNone/>
            </a:pPr>
            <a:r>
              <a:rPr lang="is-IS" sz="1800" b="1" dirty="0"/>
              <a:t>Ný gjaldtaka á ferðaþjónustu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</p:txBody>
      </p:sp>
      <p:sp>
        <p:nvSpPr>
          <p:cNvPr id="6" name="Textastaðgengill 5">
            <a:extLst>
              <a:ext uri="{FF2B5EF4-FFF2-40B4-BE49-F238E27FC236}">
                <a16:creationId xmlns:a16="http://schemas.microsoft.com/office/drawing/2014/main" xmlns="" id="{7F6F29E0-EF19-4999-A924-7F532992141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959987" y="1387736"/>
            <a:ext cx="4681151" cy="4886063"/>
          </a:xfrm>
        </p:spPr>
        <p:txBody>
          <a:bodyPr/>
          <a:lstStyle/>
          <a:p>
            <a:pPr marL="0" indent="0">
              <a:buNone/>
            </a:pPr>
            <a:r>
              <a:rPr lang="is-IS" sz="1800" b="1" dirty="0"/>
              <a:t>Lækkun tryggingagjalds um 0,25 %-stig 2019</a:t>
            </a:r>
          </a:p>
          <a:p>
            <a:r>
              <a:rPr lang="is-IS" sz="1600" dirty="0"/>
              <a:t>Frekari lækkun ræðst af framgangi kjaraviðræðna og afkomusvigrúmi ríkissjóðs</a:t>
            </a:r>
          </a:p>
          <a:p>
            <a:pPr marL="0" indent="0">
              <a:buNone/>
            </a:pPr>
            <a:endParaRPr lang="is-IS" sz="100" dirty="0"/>
          </a:p>
          <a:p>
            <a:pPr marL="0" indent="0">
              <a:buNone/>
            </a:pPr>
            <a:r>
              <a:rPr lang="is-IS" sz="1800" b="1" dirty="0" smtClean="0"/>
              <a:t>Þak á endurgreiðslur vegna rannsókna- og þróunarkostnaðar fyrirtækja verði </a:t>
            </a:r>
            <a:r>
              <a:rPr lang="is-IS" sz="1800" b="1" dirty="0" err="1" smtClean="0"/>
              <a:t>hækkað</a:t>
            </a:r>
            <a:r>
              <a:rPr lang="is-IS" sz="1800" b="1" dirty="0" smtClean="0"/>
              <a:t> og stefnt að afnámi þess síðar á tímabilinu</a:t>
            </a:r>
            <a:endParaRPr lang="is-IS" sz="1800" b="1" dirty="0"/>
          </a:p>
          <a:p>
            <a:r>
              <a:rPr lang="is-IS" sz="1600" dirty="0"/>
              <a:t>Rekstrarárið 2019</a:t>
            </a:r>
          </a:p>
          <a:p>
            <a:pPr marL="0" indent="0">
              <a:buNone/>
            </a:pPr>
            <a:endParaRPr lang="is-IS" sz="100" dirty="0"/>
          </a:p>
          <a:p>
            <a:pPr marL="0" indent="0">
              <a:buNone/>
            </a:pPr>
            <a:r>
              <a:rPr lang="is-IS" sz="1800" b="1" dirty="0"/>
              <a:t>Lækkun bankaskatts í fjórum skrefum</a:t>
            </a:r>
          </a:p>
          <a:p>
            <a:r>
              <a:rPr lang="is-IS" sz="1600" dirty="0"/>
              <a:t>Úr 0,376% í 0,145% á tímabilinu 2020-2023</a:t>
            </a:r>
          </a:p>
          <a:p>
            <a:pPr marL="0" indent="0">
              <a:buNone/>
            </a:pPr>
            <a:endParaRPr lang="is-IS" sz="100" dirty="0"/>
          </a:p>
          <a:p>
            <a:pPr marL="0" indent="0">
              <a:buNone/>
            </a:pPr>
            <a:r>
              <a:rPr lang="is-IS" sz="1800" b="1" dirty="0"/>
              <a:t>Breytingar á skattlagningu ökutækja og eldsneytis í samræmi við tillögur starfshóps</a:t>
            </a:r>
          </a:p>
          <a:p>
            <a:r>
              <a:rPr lang="is-IS" sz="1600" dirty="0"/>
              <a:t>Breytingar á vöru- og bifreiðagjaldi, fækkun undanþága, frekari stuðningur við vistvæn ökutæki o.fl.</a:t>
            </a:r>
          </a:p>
          <a:p>
            <a:pPr marL="0" indent="0">
              <a:buNone/>
            </a:pPr>
            <a:endParaRPr lang="is-IS" sz="100" dirty="0"/>
          </a:p>
          <a:p>
            <a:pPr marL="0" indent="0">
              <a:buNone/>
            </a:pPr>
            <a:r>
              <a:rPr lang="is-IS" sz="1800" b="1" dirty="0"/>
              <a:t>Frekari aðgerðir gegn skattsvikum</a:t>
            </a:r>
          </a:p>
          <a:p>
            <a:pPr marL="0" indent="0">
              <a:buNone/>
            </a:pPr>
            <a:endParaRPr lang="is-IS" dirty="0"/>
          </a:p>
          <a:p>
            <a:pPr marL="0" indent="0">
              <a:buNone/>
            </a:pPr>
            <a:endParaRPr lang="is-IS" dirty="0"/>
          </a:p>
          <a:p>
            <a:endParaRPr lang="is-I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B149B702-6F43-5546-87F3-91C81A34C2E6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1313" y="516199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Áformaðar skattkerfisbreytingar 2019-2023</a:t>
            </a:r>
          </a:p>
        </p:txBody>
      </p:sp>
    </p:spTree>
    <p:extLst>
      <p:ext uri="{BB962C8B-B14F-4D97-AF65-F5344CB8AC3E}">
        <p14:creationId xmlns:p14="http://schemas.microsoft.com/office/powerpoint/2010/main" val="425804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2738" y="500062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Skatttekjur</a:t>
            </a:r>
            <a:r>
              <a:rPr lang="is-IS" sz="3600" dirty="0"/>
              <a:t> og tryggingagjöld 2010-2023</a:t>
            </a:r>
            <a:br>
              <a:rPr lang="is-IS" sz="3600" dirty="0"/>
            </a:br>
            <a:r>
              <a:rPr lang="is-IS" sz="1800" dirty="0"/>
              <a:t>Án óreglulegra liða</a:t>
            </a:r>
            <a:endParaRPr lang="is-IS" sz="3600" dirty="0"/>
          </a:p>
        </p:txBody>
      </p:sp>
      <p:sp>
        <p:nvSpPr>
          <p:cNvPr id="11" name="Textarammi 10">
            <a:extLst>
              <a:ext uri="{FF2B5EF4-FFF2-40B4-BE49-F238E27FC236}">
                <a16:creationId xmlns:a16="http://schemas.microsoft.com/office/drawing/2014/main" xmlns="" id="{234EAE60-9B9E-44FE-94EE-349C15C59A36}"/>
              </a:ext>
            </a:extLst>
          </p:cNvPr>
          <p:cNvSpPr txBox="1"/>
          <p:nvPr/>
        </p:nvSpPr>
        <p:spPr>
          <a:xfrm>
            <a:off x="1922462" y="5908432"/>
            <a:ext cx="7664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>
                <a:latin typeface="Corbel" panose="020B0503020204020204" pitchFamily="34" charset="0"/>
              </a:rPr>
              <a:t>Grunndæmi: án ólögfestra skattkerfisbreytinga</a:t>
            </a:r>
          </a:p>
          <a:p>
            <a:r>
              <a:rPr lang="is-IS" sz="1400" dirty="0">
                <a:latin typeface="Corbel" panose="020B0503020204020204" pitchFamily="34" charset="0"/>
              </a:rPr>
              <a:t>Megindæmi: með áformuðum ólögfestum skattkerfisbreytingum</a:t>
            </a:r>
          </a:p>
        </p:txBody>
      </p:sp>
      <p:graphicFrame>
        <p:nvGraphicFramePr>
          <p:cNvPr id="6" name="Char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0285971"/>
              </p:ext>
            </p:extLst>
          </p:nvPr>
        </p:nvGraphicFramePr>
        <p:xfrm>
          <a:off x="1415480" y="1498599"/>
          <a:ext cx="9938320" cy="441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9123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87338" y="5254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Tekjuáætlun ríkissjóðs 2019-2023</a:t>
            </a:r>
            <a:endParaRPr lang="is-IS" sz="3600" dirty="0"/>
          </a:p>
        </p:txBody>
      </p:sp>
      <p:graphicFrame>
        <p:nvGraphicFramePr>
          <p:cNvPr id="6" name="Tafla 5">
            <a:extLst>
              <a:ext uri="{FF2B5EF4-FFF2-40B4-BE49-F238E27FC236}">
                <a16:creationId xmlns:a16="http://schemas.microsoft.com/office/drawing/2014/main" xmlns="" id="{F05366B3-567C-4C89-85EA-78B928818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30688"/>
              </p:ext>
            </p:extLst>
          </p:nvPr>
        </p:nvGraphicFramePr>
        <p:xfrm>
          <a:off x="1811338" y="1628775"/>
          <a:ext cx="9645557" cy="43847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7262">
                  <a:extLst>
                    <a:ext uri="{9D8B030D-6E8A-4147-A177-3AD203B41FA5}">
                      <a16:colId xmlns:a16="http://schemas.microsoft.com/office/drawing/2014/main" xmlns="" val="2322317685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1471694949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2320735524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479783718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3704041529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506234461"/>
                    </a:ext>
                  </a:extLst>
                </a:gridCol>
              </a:tblGrid>
              <a:tr h="57666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u="none" strike="noStrike" dirty="0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Þjóðhagsgrunnur</a:t>
                      </a:r>
                      <a:endParaRPr lang="is-IS" sz="18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2019</a:t>
                      </a:r>
                      <a:endParaRPr lang="is-IS" sz="18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2020</a:t>
                      </a:r>
                      <a:endParaRPr lang="is-IS" sz="1800" b="0" i="0" u="none" strike="noStrike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2021</a:t>
                      </a:r>
                      <a:endParaRPr lang="is-IS" sz="1800" b="0" i="0" u="none" strike="noStrike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2022</a:t>
                      </a:r>
                      <a:endParaRPr lang="is-IS" sz="18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2023</a:t>
                      </a:r>
                      <a:endParaRPr lang="is-IS" sz="18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671724"/>
                  </a:ext>
                </a:extLst>
              </a:tr>
              <a:tr h="434763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i="1" u="none" strike="noStrike" dirty="0">
                          <a:effectLst/>
                          <a:latin typeface="Corbel" panose="020B0503020204020204" pitchFamily="34" charset="0"/>
                        </a:rPr>
                        <a:t>ma.kr.</a:t>
                      </a:r>
                      <a:endParaRPr lang="is-IS" sz="1600" b="0" i="1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2198398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Skatttekjur og tryggingagjöld ..................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799,1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837,2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875,7  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914,9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957,2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3325968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Vaxtatekjur ..........................................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12,8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12,9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13,0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12,9  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13,3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7784827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Aðrar tekjur .........................................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78,9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79,0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79,3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72,9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75,5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6435216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Heildartekjur .....................................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890,8    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929,1    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968,0    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1.000,7    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1.046,0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731121909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Frumtekjur ........................................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878,0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916,2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955,0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987,8    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1.032,7    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82826"/>
                  </a:ext>
                </a:extLst>
              </a:tr>
              <a:tr h="434763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i="1" u="none" strike="noStrike" dirty="0">
                          <a:effectLst/>
                          <a:latin typeface="Corbel" panose="020B0503020204020204" pitchFamily="34" charset="0"/>
                        </a:rPr>
                        <a:t>% af VLF</a:t>
                      </a:r>
                      <a:endParaRPr lang="is-IS" sz="1600" b="0" i="1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8243800"/>
                  </a:ext>
                </a:extLst>
              </a:tr>
              <a:tr h="265521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Skatttekjur og tryggingagjöld ..................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27,9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27,7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27,6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27,3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27,2  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088350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Vaxtatekjur ..........................................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0,4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0,4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0,4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0,4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0,4  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563556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Aðrar tekjur .........................................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2,8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2,6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2,5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2,2    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2,1  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6075792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Heildartekjur .....................................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31,1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30,8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30,5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29,9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29,7    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9555015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Frumtekjur ........................................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30,7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30,3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30,1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>
                          <a:effectLst/>
                          <a:latin typeface="Corbel" panose="020B0503020204020204" pitchFamily="34" charset="0"/>
                        </a:rPr>
                        <a:t>29,5    </a:t>
                      </a:r>
                      <a:endParaRPr lang="is-IS" sz="1600" b="1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29,3    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940181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429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0E818C45-C866-534E-9727-CDF7DDCC3DC8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03213" y="5127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>
                <a:solidFill>
                  <a:srgbClr val="00468C"/>
                </a:solidFill>
                <a:latin typeface="Corbel" charset="0"/>
                <a:ea typeface="Corbel" charset="0"/>
                <a:cs typeface="Corbel" charset="0"/>
              </a:rPr>
              <a:t>Hlutfall tryggingagjalds og ráðstöfun þess 2000-2018</a:t>
            </a:r>
            <a:endParaRPr lang="is-I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6498359"/>
              </p:ext>
            </p:extLst>
          </p:nvPr>
        </p:nvGraphicFramePr>
        <p:xfrm>
          <a:off x="1788562" y="1752600"/>
          <a:ext cx="9069938" cy="481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arammi 1">
            <a:extLst>
              <a:ext uri="{FF2B5EF4-FFF2-40B4-BE49-F238E27FC236}">
                <a16:creationId xmlns:a16="http://schemas.microsoft.com/office/drawing/2014/main" xmlns="" id="{F024439F-FCFD-4A5B-B7D2-53D3CEE0F92F}"/>
              </a:ext>
            </a:extLst>
          </p:cNvPr>
          <p:cNvSpPr txBox="1"/>
          <p:nvPr/>
        </p:nvSpPr>
        <p:spPr>
          <a:xfrm>
            <a:off x="10295068" y="2244154"/>
            <a:ext cx="8821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>
                <a:solidFill>
                  <a:schemeClr val="bg1"/>
                </a:solidFill>
              </a:rPr>
              <a:t>6,75%</a:t>
            </a:r>
          </a:p>
        </p:txBody>
      </p:sp>
    </p:spTree>
    <p:extLst>
      <p:ext uri="{BB962C8B-B14F-4D97-AF65-F5344CB8AC3E}">
        <p14:creationId xmlns:p14="http://schemas.microsoft.com/office/powerpoint/2010/main" val="2923271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138" y="3762718"/>
            <a:ext cx="9811137" cy="914400"/>
          </a:xfrm>
        </p:spPr>
        <p:txBody>
          <a:bodyPr/>
          <a:lstStyle/>
          <a:p>
            <a:r>
              <a:rPr lang="is-IS" dirty="0"/>
              <a:t>Útgjaldastefna og útgjaldaáætlun</a:t>
            </a:r>
          </a:p>
        </p:txBody>
      </p:sp>
    </p:spTree>
    <p:extLst>
      <p:ext uri="{BB962C8B-B14F-4D97-AF65-F5344CB8AC3E}">
        <p14:creationId xmlns:p14="http://schemas.microsoft.com/office/powerpoint/2010/main" val="361913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38" y="1519237"/>
            <a:ext cx="4789487" cy="4645025"/>
          </a:xfrm>
        </p:spPr>
        <p:txBody>
          <a:bodyPr/>
          <a:lstStyle/>
          <a:p>
            <a:pPr marL="0" indent="0">
              <a:buNone/>
            </a:pPr>
            <a:r>
              <a:rPr lang="is-IS" sz="1800" b="1" dirty="0"/>
              <a:t>Útgjaldaáætlunin byggist á: </a:t>
            </a:r>
          </a:p>
          <a:p>
            <a:r>
              <a:rPr lang="is-IS" sz="1600" b="1" dirty="0" smtClean="0">
                <a:solidFill>
                  <a:schemeClr val="accent1"/>
                </a:solidFill>
              </a:rPr>
              <a:t>Gildandi fjárlögum.</a:t>
            </a:r>
            <a:endParaRPr lang="is-IS" sz="1600" b="1" dirty="0">
              <a:solidFill>
                <a:schemeClr val="accent1"/>
              </a:solidFill>
            </a:endParaRPr>
          </a:p>
          <a:p>
            <a:r>
              <a:rPr lang="is-IS" sz="1600" dirty="0">
                <a:solidFill>
                  <a:schemeClr val="accent1"/>
                </a:solidFill>
              </a:rPr>
              <a:t>G</a:t>
            </a:r>
            <a:r>
              <a:rPr lang="is-IS" sz="1600" dirty="0" smtClean="0">
                <a:solidFill>
                  <a:schemeClr val="accent1"/>
                </a:solidFill>
              </a:rPr>
              <a:t>reiningu </a:t>
            </a:r>
            <a:r>
              <a:rPr lang="is-IS" sz="1600" dirty="0">
                <a:solidFill>
                  <a:schemeClr val="accent1"/>
                </a:solidFill>
              </a:rPr>
              <a:t>á breytingum á </a:t>
            </a:r>
            <a:r>
              <a:rPr lang="is-IS" sz="1600" b="1" dirty="0">
                <a:solidFill>
                  <a:schemeClr val="accent1"/>
                </a:solidFill>
              </a:rPr>
              <a:t>helstu útgjaldaskuldbindingum </a:t>
            </a:r>
            <a:r>
              <a:rPr lang="is-IS" sz="1600" dirty="0">
                <a:solidFill>
                  <a:schemeClr val="accent1"/>
                </a:solidFill>
              </a:rPr>
              <a:t>málefnasviða ráðuneyta, svo sem hvað varðar útreiknaða og kerfislæga útgjaldaþætti og framlög sem veitt hafa verið til tímabundinna verkefna og falla niður á tímabilinu.</a:t>
            </a:r>
          </a:p>
          <a:p>
            <a:r>
              <a:rPr lang="is-IS" sz="1600" dirty="0">
                <a:solidFill>
                  <a:schemeClr val="accent1"/>
                </a:solidFill>
              </a:rPr>
              <a:t>Þá byggist áætlunin einnig á </a:t>
            </a:r>
            <a:r>
              <a:rPr lang="is-IS" sz="1600" b="1" dirty="0">
                <a:solidFill>
                  <a:schemeClr val="accent1"/>
                </a:solidFill>
              </a:rPr>
              <a:t>tilteknum forsendum um launa- og verðlagsbreytingar</a:t>
            </a:r>
            <a:r>
              <a:rPr lang="is-IS" sz="1600" dirty="0">
                <a:solidFill>
                  <a:schemeClr val="accent1"/>
                </a:solidFill>
              </a:rPr>
              <a:t> </a:t>
            </a:r>
            <a:r>
              <a:rPr lang="is-IS" sz="1600" dirty="0" err="1">
                <a:solidFill>
                  <a:schemeClr val="accent1"/>
                </a:solidFill>
              </a:rPr>
              <a:t>út</a:t>
            </a:r>
            <a:r>
              <a:rPr lang="is-IS" sz="1600" dirty="0">
                <a:solidFill>
                  <a:schemeClr val="accent1"/>
                </a:solidFill>
              </a:rPr>
              <a:t> frá gildandi kjarasamningum við ríkisstarfsmenn og þjóðhagsspá Hagstofu </a:t>
            </a:r>
            <a:r>
              <a:rPr lang="is-IS" sz="1600" dirty="0" smtClean="0">
                <a:solidFill>
                  <a:schemeClr val="accent1"/>
                </a:solidFill>
              </a:rPr>
              <a:t>Íslands.</a:t>
            </a:r>
            <a:endParaRPr lang="is-IS" sz="1600" dirty="0">
              <a:solidFill>
                <a:schemeClr val="accent1"/>
              </a:solidFill>
            </a:endParaRPr>
          </a:p>
          <a:p>
            <a:r>
              <a:rPr lang="is-IS" sz="1600" dirty="0">
                <a:solidFill>
                  <a:schemeClr val="accent1"/>
                </a:solidFill>
              </a:rPr>
              <a:t>F</a:t>
            </a:r>
            <a:r>
              <a:rPr lang="is-IS" sz="1600" dirty="0" smtClean="0">
                <a:solidFill>
                  <a:schemeClr val="accent1"/>
                </a:solidFill>
              </a:rPr>
              <a:t>orsendum </a:t>
            </a:r>
            <a:r>
              <a:rPr lang="is-IS" sz="1600" dirty="0">
                <a:solidFill>
                  <a:schemeClr val="accent1"/>
                </a:solidFill>
              </a:rPr>
              <a:t>um </a:t>
            </a:r>
            <a:r>
              <a:rPr lang="is-IS" sz="1600" b="1" dirty="0">
                <a:solidFill>
                  <a:schemeClr val="accent1"/>
                </a:solidFill>
              </a:rPr>
              <a:t>magnbreytingar</a:t>
            </a:r>
            <a:r>
              <a:rPr lang="is-IS" sz="1600" dirty="0">
                <a:solidFill>
                  <a:schemeClr val="accent1"/>
                </a:solidFill>
              </a:rPr>
              <a:t> í umfangi </a:t>
            </a:r>
            <a:r>
              <a:rPr lang="is-IS" sz="1600" dirty="0" smtClean="0">
                <a:solidFill>
                  <a:schemeClr val="accent1"/>
                </a:solidFill>
              </a:rPr>
              <a:t>ríkisstarfseminnar.</a:t>
            </a:r>
            <a:endParaRPr lang="is-IS" sz="1600" dirty="0">
              <a:solidFill>
                <a:schemeClr val="accent1"/>
              </a:solidFill>
            </a:endParaRPr>
          </a:p>
          <a:p>
            <a:r>
              <a:rPr lang="is-IS" sz="1600" dirty="0">
                <a:solidFill>
                  <a:schemeClr val="accent1"/>
                </a:solidFill>
              </a:rPr>
              <a:t>F</a:t>
            </a:r>
            <a:r>
              <a:rPr lang="is-IS" sz="1600" dirty="0" smtClean="0">
                <a:solidFill>
                  <a:schemeClr val="accent1"/>
                </a:solidFill>
              </a:rPr>
              <a:t>orsendum </a:t>
            </a:r>
            <a:r>
              <a:rPr lang="is-IS" sz="1600" dirty="0">
                <a:solidFill>
                  <a:schemeClr val="accent1"/>
                </a:solidFill>
              </a:rPr>
              <a:t>um </a:t>
            </a:r>
            <a:r>
              <a:rPr lang="is-IS" sz="1600" b="1" dirty="0" smtClean="0">
                <a:solidFill>
                  <a:schemeClr val="accent1"/>
                </a:solidFill>
              </a:rPr>
              <a:t>aðhald.</a:t>
            </a:r>
            <a:endParaRPr lang="is-IS" sz="1600" b="1" dirty="0">
              <a:solidFill>
                <a:schemeClr val="accent1"/>
              </a:solidFill>
            </a:endParaRPr>
          </a:p>
          <a:p>
            <a:r>
              <a:rPr lang="is-IS" sz="1600" dirty="0">
                <a:solidFill>
                  <a:schemeClr val="accent1"/>
                </a:solidFill>
              </a:rPr>
              <a:t>F</a:t>
            </a:r>
            <a:r>
              <a:rPr lang="is-IS" sz="1600" dirty="0" smtClean="0">
                <a:solidFill>
                  <a:schemeClr val="accent1"/>
                </a:solidFill>
              </a:rPr>
              <a:t>orsendum </a:t>
            </a:r>
            <a:r>
              <a:rPr lang="is-IS" sz="1600" dirty="0">
                <a:solidFill>
                  <a:schemeClr val="accent1"/>
                </a:solidFill>
              </a:rPr>
              <a:t>um </a:t>
            </a:r>
            <a:r>
              <a:rPr lang="is-IS" sz="1600" b="1" dirty="0">
                <a:solidFill>
                  <a:schemeClr val="accent1"/>
                </a:solidFill>
              </a:rPr>
              <a:t>útgjaldasvigrúm</a:t>
            </a:r>
            <a:r>
              <a:rPr lang="is-IS" sz="1600" dirty="0">
                <a:solidFill>
                  <a:schemeClr val="accent1"/>
                </a:solidFill>
              </a:rPr>
              <a:t> og </a:t>
            </a:r>
            <a:r>
              <a:rPr lang="is-IS" sz="1600" b="1" dirty="0">
                <a:solidFill>
                  <a:schemeClr val="accent1"/>
                </a:solidFill>
              </a:rPr>
              <a:t>almennan varasjóð.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959987" y="1547811"/>
            <a:ext cx="4681151" cy="4645025"/>
          </a:xfrm>
        </p:spPr>
        <p:txBody>
          <a:bodyPr/>
          <a:lstStyle/>
          <a:p>
            <a:pPr marL="0" indent="0">
              <a:buNone/>
            </a:pPr>
            <a:r>
              <a:rPr lang="is-IS" sz="1800" b="1" dirty="0"/>
              <a:t>Útgjaldaáætlunin og áherslumál:</a:t>
            </a:r>
          </a:p>
          <a:p>
            <a:r>
              <a:rPr lang="is-IS" sz="1600" dirty="0"/>
              <a:t>Áætlunin inniheldur einnig aukin framlög vegna ýmissa áherslumála ríkisstjórnarinnar sem byggð eru á stefnumörkun hennar </a:t>
            </a:r>
            <a:r>
              <a:rPr lang="is-IS" sz="1600" dirty="0" err="1"/>
              <a:t>úr</a:t>
            </a:r>
            <a:r>
              <a:rPr lang="is-IS" sz="1600" dirty="0"/>
              <a:t> stjórnarsáttmála og stefnumörkun um einstök málefnasvið.</a:t>
            </a:r>
          </a:p>
          <a:p>
            <a:r>
              <a:rPr lang="is-IS" sz="1600" dirty="0"/>
              <a:t>Þau framlög koma til viðbótar verulegri aukningu framlaga ríkisstjórnarinnar til samgönguframkvæmda og helstu velferðarmálaflokka í fjárlögum fyrir árið 2018 þar sem áherslur og forgangsröðun hennar komu fyrst fram.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4013" y="5254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Útgjaldahlið 2019-2023: Almennt um forsendur</a:t>
            </a:r>
          </a:p>
        </p:txBody>
      </p:sp>
    </p:spTree>
    <p:extLst>
      <p:ext uri="{BB962C8B-B14F-4D97-AF65-F5344CB8AC3E}">
        <p14:creationId xmlns:p14="http://schemas.microsoft.com/office/powerpoint/2010/main" val="26676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3538" y="482312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Útgjaldaþróun ríkissjóðs 2005-2023</a:t>
            </a:r>
            <a:endParaRPr lang="is-IS" dirty="0">
              <a:solidFill>
                <a:srgbClr val="FF0000"/>
              </a:solidFill>
            </a:endParaRPr>
          </a:p>
        </p:txBody>
      </p:sp>
      <p:graphicFrame>
        <p:nvGraphicFramePr>
          <p:cNvPr id="5" name="Chart Placeholder 3"/>
          <p:cNvGraphicFramePr>
            <a:graphicFrameLocks/>
          </p:cNvGraphicFramePr>
          <p:nvPr>
            <p:extLst/>
          </p:nvPr>
        </p:nvGraphicFramePr>
        <p:xfrm>
          <a:off x="1415480" y="1264949"/>
          <a:ext cx="10153128" cy="4653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59496" y="5918351"/>
            <a:ext cx="10009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/>
              <a:t>* á þjóðhagsgrunni</a:t>
            </a:r>
          </a:p>
        </p:txBody>
      </p:sp>
    </p:spTree>
    <p:extLst>
      <p:ext uri="{BB962C8B-B14F-4D97-AF65-F5344CB8AC3E}">
        <p14:creationId xmlns:p14="http://schemas.microsoft.com/office/powerpoint/2010/main" val="15897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58289" y="5251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Stóraukin fjárfesting í innviðum</a:t>
            </a:r>
            <a:endParaRPr lang="is-I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723577" y="1999860"/>
            <a:ext cx="6283366" cy="2822936"/>
          </a:xfrm>
        </p:spPr>
        <p:txBody>
          <a:bodyPr/>
          <a:lstStyle/>
          <a:p>
            <a:r>
              <a:rPr lang="is-IS" sz="2600" dirty="0" smtClean="0"/>
              <a:t>Heildarfjárfesting yfir tímabilið nemur </a:t>
            </a:r>
            <a:r>
              <a:rPr lang="is-IS" sz="2600" b="1" dirty="0" smtClean="0"/>
              <a:t>338 </a:t>
            </a:r>
            <a:r>
              <a:rPr lang="is-IS" sz="2600" b="1" dirty="0" err="1" smtClean="0"/>
              <a:t>ma.kr</a:t>
            </a:r>
            <a:r>
              <a:rPr lang="is-IS" sz="2600" b="1" dirty="0" smtClean="0"/>
              <a:t>.</a:t>
            </a:r>
          </a:p>
          <a:p>
            <a:r>
              <a:rPr lang="is-IS" sz="2600" dirty="0" smtClean="0"/>
              <a:t>Meðal helstu verkefna:</a:t>
            </a:r>
          </a:p>
          <a:p>
            <a:pPr lvl="1"/>
            <a:r>
              <a:rPr lang="is-IS" dirty="0" smtClean="0"/>
              <a:t>Bygging </a:t>
            </a:r>
            <a:r>
              <a:rPr lang="is-IS" b="1" dirty="0" smtClean="0"/>
              <a:t>nýs Landspítala </a:t>
            </a:r>
            <a:r>
              <a:rPr lang="is-IS" dirty="0" smtClean="0"/>
              <a:t>við Hringbraut</a:t>
            </a:r>
          </a:p>
          <a:p>
            <a:pPr lvl="1"/>
            <a:r>
              <a:rPr lang="is-IS" b="1" dirty="0" smtClean="0"/>
              <a:t>Hús íslenskunnar</a:t>
            </a:r>
          </a:p>
          <a:p>
            <a:pPr lvl="1"/>
            <a:r>
              <a:rPr lang="is-IS" dirty="0" smtClean="0"/>
              <a:t>Innviðauppbygging  á </a:t>
            </a:r>
            <a:r>
              <a:rPr lang="is-IS" b="1" dirty="0" smtClean="0"/>
              <a:t>ferðamannastöðum</a:t>
            </a:r>
          </a:p>
          <a:p>
            <a:pPr lvl="1"/>
            <a:r>
              <a:rPr lang="is-IS" dirty="0" smtClean="0"/>
              <a:t>Kaup á </a:t>
            </a:r>
            <a:r>
              <a:rPr lang="is-IS" b="1" dirty="0" smtClean="0"/>
              <a:t>þyrlum</a:t>
            </a:r>
            <a:r>
              <a:rPr lang="is-IS" dirty="0" smtClean="0"/>
              <a:t> fyrir Landhelgisgæsluna</a:t>
            </a:r>
          </a:p>
          <a:p>
            <a:pPr lvl="1"/>
            <a:r>
              <a:rPr lang="is-IS" dirty="0" smtClean="0"/>
              <a:t>Uppbygging </a:t>
            </a:r>
            <a:r>
              <a:rPr lang="is-IS" b="1" dirty="0" smtClean="0"/>
              <a:t>hjúkrunarheimila</a:t>
            </a:r>
          </a:p>
          <a:p>
            <a:endParaRPr lang="is-IS" dirty="0"/>
          </a:p>
        </p:txBody>
      </p:sp>
      <p:graphicFrame>
        <p:nvGraphicFramePr>
          <p:cNvPr id="5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9559852"/>
              </p:ext>
            </p:extLst>
          </p:nvPr>
        </p:nvGraphicFramePr>
        <p:xfrm>
          <a:off x="458289" y="2026561"/>
          <a:ext cx="4876800" cy="3338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799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2738" y="4997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sz="3200" b="0" dirty="0" smtClean="0"/>
              <a:t>Þróun</a:t>
            </a:r>
            <a:r>
              <a:rPr lang="is-IS" dirty="0" smtClean="0"/>
              <a:t> </a:t>
            </a:r>
            <a:r>
              <a:rPr lang="is-IS" sz="3200" b="0" dirty="0"/>
              <a:t>samneyslu</a:t>
            </a:r>
          </a:p>
        </p:txBody>
      </p:sp>
      <p:graphicFrame>
        <p:nvGraphicFramePr>
          <p:cNvPr id="4" name="Char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2026175"/>
              </p:ext>
            </p:extLst>
          </p:nvPr>
        </p:nvGraphicFramePr>
        <p:xfrm>
          <a:off x="1929641" y="1504343"/>
          <a:ext cx="8428798" cy="46805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3679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88938" y="4619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Útgjaldaáætlun ríkissjóðs 2019-2023</a:t>
            </a:r>
            <a:endParaRPr lang="is-IS" sz="3600" dirty="0"/>
          </a:p>
        </p:txBody>
      </p:sp>
      <p:graphicFrame>
        <p:nvGraphicFramePr>
          <p:cNvPr id="6" name="Tafla 5">
            <a:extLst>
              <a:ext uri="{FF2B5EF4-FFF2-40B4-BE49-F238E27FC236}">
                <a16:creationId xmlns:a16="http://schemas.microsoft.com/office/drawing/2014/main" xmlns="" id="{F05366B3-567C-4C89-85EA-78B928818F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9236448"/>
              </p:ext>
            </p:extLst>
          </p:nvPr>
        </p:nvGraphicFramePr>
        <p:xfrm>
          <a:off x="1804760" y="1628775"/>
          <a:ext cx="9645557" cy="37961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27262">
                  <a:extLst>
                    <a:ext uri="{9D8B030D-6E8A-4147-A177-3AD203B41FA5}">
                      <a16:colId xmlns:a16="http://schemas.microsoft.com/office/drawing/2014/main" xmlns="" val="2322317685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1471694949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2320735524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479783718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3704041529"/>
                    </a:ext>
                  </a:extLst>
                </a:gridCol>
                <a:gridCol w="1183659">
                  <a:extLst>
                    <a:ext uri="{9D8B030D-6E8A-4147-A177-3AD203B41FA5}">
                      <a16:colId xmlns:a16="http://schemas.microsoft.com/office/drawing/2014/main" xmlns="" val="506234461"/>
                    </a:ext>
                  </a:extLst>
                </a:gridCol>
              </a:tblGrid>
              <a:tr h="576669">
                <a:tc>
                  <a:txBody>
                    <a:bodyPr/>
                    <a:lstStyle/>
                    <a:p>
                      <a:pPr algn="l" fontAlgn="b"/>
                      <a:r>
                        <a:rPr lang="is-IS" sz="1800" u="none" strike="noStrike" dirty="0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Þjóðhagsgrunnur</a:t>
                      </a:r>
                      <a:endParaRPr lang="is-IS" sz="18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2019</a:t>
                      </a:r>
                      <a:endParaRPr lang="is-IS" sz="18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2020</a:t>
                      </a:r>
                      <a:endParaRPr lang="is-IS" sz="1800" b="0" i="0" u="none" strike="noStrike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2021</a:t>
                      </a:r>
                      <a:endParaRPr lang="is-IS" sz="1800" b="0" i="0" u="none" strike="noStrike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2022</a:t>
                      </a:r>
                      <a:endParaRPr lang="is-IS" sz="18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u="none" strike="noStrike" dirty="0">
                          <a:solidFill>
                            <a:schemeClr val="bg2"/>
                          </a:solidFill>
                          <a:effectLst/>
                          <a:latin typeface="Corbel" panose="020B0503020204020204" pitchFamily="34" charset="0"/>
                        </a:rPr>
                        <a:t>Áætlun 2023</a:t>
                      </a:r>
                      <a:endParaRPr lang="is-IS" sz="1800" b="0" i="0" u="none" strike="noStrike" dirty="0">
                        <a:solidFill>
                          <a:schemeClr val="bg2"/>
                        </a:solidFill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0671724"/>
                  </a:ext>
                </a:extLst>
              </a:tr>
              <a:tr h="434763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i="1" u="none" strike="noStrike" dirty="0">
                          <a:effectLst/>
                          <a:latin typeface="Corbel" panose="020B0503020204020204" pitchFamily="34" charset="0"/>
                        </a:rPr>
                        <a:t>ma.kr.</a:t>
                      </a:r>
                      <a:endParaRPr lang="is-IS" sz="1600" b="0" i="1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2198398"/>
                  </a:ext>
                </a:extLst>
              </a:tr>
              <a:tr h="318619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Heildarútgjöld………………………...................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862,2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902,0  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942,5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972,4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1.012,3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423325968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Vaxtagjöld ...................................................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63,0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62,5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62,9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64,7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64,9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767784827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effectLst/>
                          <a:latin typeface="Corbel" panose="020B0503020204020204" pitchFamily="34" charset="0"/>
                        </a:rPr>
                        <a:t>    þ.a. reiknaðir vextir v/</a:t>
                      </a:r>
                      <a:r>
                        <a:rPr lang="is-IS" sz="1600" b="0" i="0" u="none" strike="noStrike" dirty="0" err="1">
                          <a:effectLst/>
                          <a:latin typeface="Corbel" panose="020B0503020204020204" pitchFamily="34" charset="0"/>
                        </a:rPr>
                        <a:t>ófjárm</a:t>
                      </a:r>
                      <a:r>
                        <a:rPr lang="is-IS" sz="1600" b="0" i="0" u="none" strike="noStrike" dirty="0">
                          <a:effectLst/>
                          <a:latin typeface="Corbel" panose="020B0503020204020204" pitchFamily="34" charset="0"/>
                        </a:rPr>
                        <a:t>. </a:t>
                      </a:r>
                      <a:r>
                        <a:rPr lang="is-IS" sz="1600" b="0" i="0" u="none" strike="noStrike" dirty="0" err="1">
                          <a:effectLst/>
                          <a:latin typeface="Corbel" panose="020B0503020204020204" pitchFamily="34" charset="0"/>
                        </a:rPr>
                        <a:t>lífeyrissk</a:t>
                      </a:r>
                      <a:r>
                        <a:rPr lang="is-IS" sz="1600" b="0" i="0" u="none" strike="noStrike" dirty="0">
                          <a:effectLst/>
                          <a:latin typeface="Corbel" panose="020B0503020204020204" pitchFamily="34" charset="0"/>
                        </a:rPr>
                        <a:t>.....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15,2 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16,5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18,1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19,9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21,9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796435216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Frumgjöld...............................................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799,1   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839,5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879,6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907,7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947,4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88182826"/>
                  </a:ext>
                </a:extLst>
              </a:tr>
              <a:tr h="434763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i="1" u="none" strike="noStrike" dirty="0">
                          <a:effectLst/>
                          <a:latin typeface="Corbel" panose="020B0503020204020204" pitchFamily="34" charset="0"/>
                        </a:rPr>
                        <a:t>% af VLF</a:t>
                      </a:r>
                      <a:endParaRPr lang="is-IS" sz="1600" b="0" i="1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is-IS" sz="1600" b="0" i="0" u="none" strike="noStrike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4188243800"/>
                  </a:ext>
                </a:extLst>
              </a:tr>
              <a:tr h="265521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Heildarútgjöld………………………...................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30,1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29,9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smtClean="0">
                          <a:effectLst/>
                          <a:latin typeface="Corbel" panose="020B0503020204020204" pitchFamily="34" charset="0"/>
                        </a:rPr>
                        <a:t>29,7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29,0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28,7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35088350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Vaxtagjöld ...................................................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2,2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2,1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2,0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1,9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1,8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6563556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0" i="0" u="none" strike="noStrike" dirty="0">
                          <a:effectLst/>
                          <a:latin typeface="Corbel" panose="020B0503020204020204" pitchFamily="34" charset="0"/>
                        </a:rPr>
                        <a:t>    þ.a. reiknaðir vextir v/</a:t>
                      </a:r>
                      <a:r>
                        <a:rPr lang="is-IS" sz="1600" b="0" i="0" u="none" strike="noStrike" dirty="0" err="1">
                          <a:effectLst/>
                          <a:latin typeface="Corbel" panose="020B0503020204020204" pitchFamily="34" charset="0"/>
                        </a:rPr>
                        <a:t>ófjárm</a:t>
                      </a:r>
                      <a:r>
                        <a:rPr lang="is-IS" sz="1600" b="0" i="0" u="none" strike="noStrike" dirty="0">
                          <a:effectLst/>
                          <a:latin typeface="Corbel" panose="020B0503020204020204" pitchFamily="34" charset="0"/>
                        </a:rPr>
                        <a:t>. </a:t>
                      </a:r>
                      <a:r>
                        <a:rPr lang="is-IS" sz="1600" b="0" i="0" u="none" strike="noStrike" dirty="0" err="1">
                          <a:effectLst/>
                          <a:latin typeface="Corbel" panose="020B0503020204020204" pitchFamily="34" charset="0"/>
                        </a:rPr>
                        <a:t>lífeyrissk</a:t>
                      </a:r>
                      <a:r>
                        <a:rPr lang="is-IS" sz="1600" b="0" i="0" u="none" strike="noStrike" dirty="0">
                          <a:effectLst/>
                          <a:latin typeface="Corbel" panose="020B0503020204020204" pitchFamily="34" charset="0"/>
                        </a:rPr>
                        <a:t>.....</a:t>
                      </a: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0,5    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0,5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0,6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0,6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u="none" strike="noStrike" dirty="0">
                          <a:effectLst/>
                          <a:latin typeface="Corbel" panose="020B0503020204020204" pitchFamily="34" charset="0"/>
                        </a:rPr>
                        <a:t>0,6</a:t>
                      </a:r>
                      <a:endParaRPr lang="is-IS" sz="1600" b="0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946075792"/>
                  </a:ext>
                </a:extLst>
              </a:tr>
              <a:tr h="294302">
                <a:tc>
                  <a:txBody>
                    <a:bodyPr/>
                    <a:lstStyle/>
                    <a:p>
                      <a:pPr algn="l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Frumgjöld...............................................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27,9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27,8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27,7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27,1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600" b="1" u="none" strike="noStrike" dirty="0">
                          <a:effectLst/>
                          <a:latin typeface="Corbel" panose="020B0503020204020204" pitchFamily="34" charset="0"/>
                        </a:rPr>
                        <a:t>26,9</a:t>
                      </a:r>
                      <a:endParaRPr lang="is-IS" sz="1600" b="1" i="0" u="none" strike="noStrike" dirty="0">
                        <a:effectLst/>
                        <a:latin typeface="Corbel" panose="020B0503020204020204" pitchFamily="34" charset="0"/>
                      </a:endParaRPr>
                    </a:p>
                  </a:txBody>
                  <a:tcPr marL="7620" marR="7620" marT="7620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579555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47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87106" y="1524001"/>
            <a:ext cx="5326881" cy="4746418"/>
          </a:xfrm>
        </p:spPr>
        <p:txBody>
          <a:bodyPr/>
          <a:lstStyle/>
          <a:p>
            <a:r>
              <a:rPr lang="is-IS" dirty="0"/>
              <a:t>Áherslumál ríkisstjórnarinnar komu fyrst fram með fjárlögum 2018 þar sem rammasett útgjöld voru aukin milli ára um 47 ma.kr. eða 7% að raungildi. Meðal þeirra mála má m.a. nefna: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is-IS" sz="1600" dirty="0"/>
              <a:t>Hækkun á frítekjumarki atvinnutekna aldraðra, styrking heilsugæslunnar og aukin framlög til að draga úr tannlæknakostnaði aldraðra og öryrkja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is-IS" sz="1600" dirty="0"/>
              <a:t>Efling háskóla- og framhaldsskólastigsins ásamt aðgerðaáætlun um máltækni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is-IS" sz="1600" dirty="0"/>
              <a:t>Sérstakt átak um meðferð kynferðisbrota innan réttarvörslukerfisins </a:t>
            </a:r>
          </a:p>
          <a:p>
            <a:pPr marL="720000">
              <a:buFont typeface="Wingdings" panose="05000000000000000000" pitchFamily="2" charset="2"/>
              <a:buChar char="ü"/>
            </a:pPr>
            <a:r>
              <a:rPr lang="is-IS" sz="1600" dirty="0"/>
              <a:t>Aukning framlaga til vegaframkvæmda og efling almenningssamgangna </a:t>
            </a:r>
          </a:p>
          <a:p>
            <a:r>
              <a:rPr lang="is-IS" dirty="0"/>
              <a:t>Útgjöld til heilbrigðismála </a:t>
            </a:r>
            <a:r>
              <a:rPr lang="de-DE" dirty="0"/>
              <a:t>jukust þannig að raungildi um </a:t>
            </a:r>
            <a:r>
              <a:rPr lang="is-IS" dirty="0"/>
              <a:t>8,7%, til félags-, trygginga- og </a:t>
            </a:r>
            <a:r>
              <a:rPr lang="is-IS" dirty="0" err="1"/>
              <a:t>húsnæðismála</a:t>
            </a:r>
            <a:r>
              <a:rPr lang="is-IS" dirty="0"/>
              <a:t> um 6,3% og til mennta- og menningarmála um 4,8%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77838" y="479426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Breyting rammasettra útgjalda milli fjárlaga 2017-2018</a:t>
            </a:r>
          </a:p>
        </p:txBody>
      </p:sp>
      <p:graphicFrame>
        <p:nvGraphicFramePr>
          <p:cNvPr id="7" name="Table Placeholder 6">
            <a:extLst>
              <a:ext uri="{FF2B5EF4-FFF2-40B4-BE49-F238E27FC236}">
                <a16:creationId xmlns:a16="http://schemas.microsoft.com/office/drawing/2014/main" xmlns="" id="{00000000-0008-0000-0000-00000200000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1698083968"/>
              </p:ext>
            </p:extLst>
          </p:nvPr>
        </p:nvGraphicFramePr>
        <p:xfrm>
          <a:off x="6600825" y="1927124"/>
          <a:ext cx="5040313" cy="4179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044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8938" y="5127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 smtClean="0"/>
              <a:t>Hlutfallsleg </a:t>
            </a:r>
            <a:r>
              <a:rPr lang="is-IS" dirty="0"/>
              <a:t>skipting rammasettra útgjalda (fjárlög 2018) 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3908011811"/>
              </p:ext>
            </p:extLst>
          </p:nvPr>
        </p:nvGraphicFramePr>
        <p:xfrm>
          <a:off x="1930400" y="1681057"/>
          <a:ext cx="9316720" cy="46752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84324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83727" y="1829206"/>
            <a:ext cx="4789487" cy="4645025"/>
          </a:xfrm>
        </p:spPr>
        <p:txBody>
          <a:bodyPr/>
          <a:lstStyle/>
          <a:p>
            <a:r>
              <a:rPr lang="is-IS" dirty="0"/>
              <a:t>Bygging nýs Landspítala </a:t>
            </a:r>
          </a:p>
          <a:p>
            <a:r>
              <a:rPr lang="is-IS" dirty="0"/>
              <a:t>Efling á  </a:t>
            </a:r>
            <a:r>
              <a:rPr lang="is-IS" dirty="0" err="1"/>
              <a:t>klíniskri</a:t>
            </a:r>
            <a:r>
              <a:rPr lang="is-IS" dirty="0"/>
              <a:t> þjónustu sjúkrahúsa</a:t>
            </a:r>
          </a:p>
          <a:p>
            <a:r>
              <a:rPr lang="is-IS" dirty="0"/>
              <a:t>Lækkun á greiðsluþátttöku almennings</a:t>
            </a:r>
          </a:p>
          <a:p>
            <a:r>
              <a:rPr lang="is-IS" dirty="0"/>
              <a:t>Styrking heilsugæslunnar sem fyrsta viðkomustaðar</a:t>
            </a:r>
          </a:p>
          <a:p>
            <a:r>
              <a:rPr lang="is-IS" dirty="0" smtClean="0"/>
              <a:t>Aukin </a:t>
            </a:r>
            <a:r>
              <a:rPr lang="is-IS" dirty="0"/>
              <a:t>framlög í geðheilbrigðismál</a:t>
            </a:r>
          </a:p>
          <a:p>
            <a:r>
              <a:rPr lang="is-IS" dirty="0"/>
              <a:t>Innleiðing </a:t>
            </a:r>
            <a:r>
              <a:rPr lang="is-IS" dirty="0" smtClean="0"/>
              <a:t>nýrra </a:t>
            </a:r>
            <a:r>
              <a:rPr lang="is-IS" dirty="0" err="1" smtClean="0"/>
              <a:t>S-merktra</a:t>
            </a:r>
            <a:r>
              <a:rPr lang="is-IS" dirty="0" smtClean="0"/>
              <a:t> lyfja</a:t>
            </a:r>
            <a:endParaRPr lang="is-IS" dirty="0"/>
          </a:p>
          <a:p>
            <a:r>
              <a:rPr lang="is-IS" dirty="0"/>
              <a:t>Átak í að stytta biðlista </a:t>
            </a:r>
          </a:p>
          <a:p>
            <a:r>
              <a:rPr lang="is-IS" dirty="0" err="1"/>
              <a:t>Ný</a:t>
            </a:r>
            <a:r>
              <a:rPr lang="is-IS" dirty="0"/>
              <a:t> legudeild við Sjúkrahúsið á </a:t>
            </a:r>
            <a:r>
              <a:rPr lang="is-IS" dirty="0" smtClean="0"/>
              <a:t>Akureyri</a:t>
            </a: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5138" y="4238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Útgjaldahlið </a:t>
            </a:r>
            <a:r>
              <a:rPr lang="is-IS" dirty="0" smtClean="0"/>
              <a:t>2019-2023: Heilbrigðismál*</a:t>
            </a:r>
            <a:endParaRPr lang="is-IS" dirty="0"/>
          </a:p>
          <a:p>
            <a:endParaRPr lang="is-I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4165651410"/>
              </p:ext>
            </p:extLst>
          </p:nvPr>
        </p:nvGraphicFramePr>
        <p:xfrm>
          <a:off x="6487860" y="1829206"/>
          <a:ext cx="475053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61200" y="6353731"/>
            <a:ext cx="4673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400" dirty="0" smtClean="0"/>
              <a:t>* Málefnasvið 23-26</a:t>
            </a:r>
            <a:endParaRPr lang="is-IS" sz="1400" dirty="0"/>
          </a:p>
        </p:txBody>
      </p:sp>
    </p:spTree>
    <p:extLst>
      <p:ext uri="{BB962C8B-B14F-4D97-AF65-F5344CB8AC3E}">
        <p14:creationId xmlns:p14="http://schemas.microsoft.com/office/powerpoint/2010/main" val="302781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93738" y="1714499"/>
            <a:ext cx="4789487" cy="4645025"/>
          </a:xfrm>
        </p:spPr>
        <p:txBody>
          <a:bodyPr/>
          <a:lstStyle/>
          <a:p>
            <a:r>
              <a:rPr lang="is-IS" dirty="0"/>
              <a:t>Breyting á örorkubótakerfi almannatrygginga sem unnin verður í samráði við forsvarsmenn örorkulífeyrisþega. Meðal markmiða eru;</a:t>
            </a:r>
          </a:p>
          <a:p>
            <a:pPr lvl="1"/>
            <a:r>
              <a:rPr lang="is-IS" dirty="0"/>
              <a:t>Skapa sátt um kerfið</a:t>
            </a:r>
          </a:p>
          <a:p>
            <a:pPr lvl="1"/>
            <a:r>
              <a:rPr lang="is-IS" dirty="0"/>
              <a:t>Einfalda kerfið</a:t>
            </a:r>
          </a:p>
          <a:p>
            <a:pPr lvl="1"/>
            <a:r>
              <a:rPr lang="is-IS" dirty="0"/>
              <a:t>Tryggja framfærslu</a:t>
            </a:r>
          </a:p>
          <a:p>
            <a:pPr lvl="1"/>
            <a:r>
              <a:rPr lang="is-IS" dirty="0"/>
              <a:t>Hvetja bótaþega til samfélagsþátttöku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27038" y="466726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Útgjaldahlið 2019-2023: </a:t>
            </a:r>
            <a:r>
              <a:rPr lang="is-IS" dirty="0" smtClean="0"/>
              <a:t>Málefni </a:t>
            </a:r>
            <a:r>
              <a:rPr lang="is-IS" dirty="0"/>
              <a:t>aldraðra og öryrkja</a:t>
            </a:r>
          </a:p>
          <a:p>
            <a:endParaRPr lang="is-IS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41231717"/>
              </p:ext>
            </p:extLst>
          </p:nvPr>
        </p:nvGraphicFramePr>
        <p:xfrm>
          <a:off x="6890608" y="1661566"/>
          <a:ext cx="475053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29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604838" y="1628774"/>
            <a:ext cx="5592762" cy="4645025"/>
          </a:xfrm>
        </p:spPr>
        <p:txBody>
          <a:bodyPr/>
          <a:lstStyle/>
          <a:p>
            <a:r>
              <a:rPr lang="is-IS" dirty="0"/>
              <a:t>Framlög til samgöngumála voru aukin verulega árið 2018 og gert er ráð fyrir umtalsverðri aukningu í fjármálaáætlun 2019–2023</a:t>
            </a:r>
          </a:p>
          <a:p>
            <a:r>
              <a:rPr lang="is-IS" dirty="0"/>
              <a:t>Strax á fyrsta ári áætlunarinnar er aukningin til málefnasviðsins um 4,3 ma.kr. frá fjárlögum 2018</a:t>
            </a:r>
          </a:p>
          <a:p>
            <a:r>
              <a:rPr lang="is-IS" dirty="0"/>
              <a:t>Gert ráð fyrir að ráðast í sérstakt átak í samgöngumálum á árunum 2019–2021 og veita til þess árlegu 5,5 ma.kr. framlagi, samtals 16,5 ma.kr. Ráðgert er að átakið verði fjármagnað með umfram-arðgreiðslum fjármálafyrirtækja</a:t>
            </a:r>
          </a:p>
          <a:p>
            <a:r>
              <a:rPr lang="is-IS" dirty="0"/>
              <a:t>Meðal framkvæmda eru Dýrafjarðargöng, Dettifossvegur, Grindarvíkurvegur og Vesturlandsvegur um Kjalarnes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76238" y="466726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Útgjaldahlið 2019-2023: </a:t>
            </a:r>
            <a:r>
              <a:rPr lang="is-IS" dirty="0" smtClean="0"/>
              <a:t>Samgöngu- </a:t>
            </a:r>
            <a:r>
              <a:rPr lang="is-IS" dirty="0"/>
              <a:t>og fjarskiptamál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xmlns="" id="{1F03EC3B-4EAD-4AA0-8899-CD08040F6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7231489"/>
              </p:ext>
            </p:extLst>
          </p:nvPr>
        </p:nvGraphicFramePr>
        <p:xfrm>
          <a:off x="6654800" y="1653946"/>
          <a:ext cx="510429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4572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-25400" y="6356350"/>
            <a:ext cx="252413" cy="366713"/>
          </a:xfrm>
        </p:spPr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15913" y="5000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Útgjaldahlið 2019-2023: </a:t>
            </a:r>
            <a:r>
              <a:rPr lang="is-IS" dirty="0" smtClean="0"/>
              <a:t>Samgönguframkvæmdir</a:t>
            </a:r>
            <a:endParaRPr lang="is-IS" dirty="0"/>
          </a:p>
          <a:p>
            <a:endParaRPr lang="is-IS" dirty="0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6999898"/>
              </p:ext>
            </p:extLst>
          </p:nvPr>
        </p:nvGraphicFramePr>
        <p:xfrm>
          <a:off x="1396999" y="1514474"/>
          <a:ext cx="9532621" cy="48418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8940800" y="2676525"/>
            <a:ext cx="1552575" cy="657225"/>
          </a:xfrm>
          <a:prstGeom prst="ellipse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3" name="TextBox 2"/>
          <p:cNvSpPr txBox="1"/>
          <p:nvPr/>
        </p:nvSpPr>
        <p:spPr>
          <a:xfrm>
            <a:off x="6959600" y="2092492"/>
            <a:ext cx="1571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1000" dirty="0"/>
              <a:t>Tímabundið átak í samgönguframkvæmdum árin 2019-2021 (5,5 </a:t>
            </a:r>
            <a:r>
              <a:rPr lang="is-IS" sz="1000" dirty="0" err="1"/>
              <a:t>ma.kr</a:t>
            </a:r>
            <a:r>
              <a:rPr lang="is-IS" sz="1000" dirty="0"/>
              <a:t>. á ári) sem fjármagnað er með umframarðgreiðslum frá fjármálafyrirtækjum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8531225" y="2819400"/>
            <a:ext cx="409575" cy="5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785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38" y="1714498"/>
            <a:ext cx="4789487" cy="4645025"/>
          </a:xfrm>
        </p:spPr>
        <p:txBody>
          <a:bodyPr/>
          <a:lstStyle/>
          <a:p>
            <a:r>
              <a:rPr lang="is-IS" dirty="0"/>
              <a:t>Framlög til umhverfismála </a:t>
            </a:r>
            <a:r>
              <a:rPr lang="is-IS" b="1" dirty="0"/>
              <a:t>hækka um 35%</a:t>
            </a:r>
            <a:r>
              <a:rPr lang="is-IS" dirty="0"/>
              <a:t> frá árinu 2017</a:t>
            </a:r>
          </a:p>
          <a:p>
            <a:r>
              <a:rPr lang="is-IS" dirty="0"/>
              <a:t>Stofnaður </a:t>
            </a:r>
            <a:r>
              <a:rPr lang="is-IS" b="1" dirty="0"/>
              <a:t>miðhálendisþjóðgarður</a:t>
            </a:r>
          </a:p>
          <a:p>
            <a:r>
              <a:rPr lang="is-IS" b="1"/>
              <a:t>Uppbygging</a:t>
            </a:r>
            <a:r>
              <a:rPr lang="is-IS"/>
              <a:t> á fjölsóttum </a:t>
            </a:r>
            <a:r>
              <a:rPr lang="is-IS" b="1"/>
              <a:t>ferðamannastöðum</a:t>
            </a:r>
          </a:p>
          <a:p>
            <a:r>
              <a:rPr lang="is-IS" smtClean="0"/>
              <a:t>Myndarlegur </a:t>
            </a:r>
            <a:r>
              <a:rPr lang="is-IS"/>
              <a:t>stuðningur til </a:t>
            </a:r>
            <a:r>
              <a:rPr lang="is-IS" b="1"/>
              <a:t>landvörslu</a:t>
            </a:r>
          </a:p>
          <a:p>
            <a:r>
              <a:rPr lang="is-IS"/>
              <a:t>Aukin framlög til að </a:t>
            </a:r>
            <a:r>
              <a:rPr lang="is-IS" b="1"/>
              <a:t>draga úr losun </a:t>
            </a:r>
            <a:r>
              <a:rPr lang="is-IS"/>
              <a:t>gróðurhúsalofttegunda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00038" y="5127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Útgjaldahlið 2019-2023: </a:t>
            </a:r>
            <a:r>
              <a:rPr lang="is-IS" dirty="0" smtClean="0"/>
              <a:t>Umhverfismál</a:t>
            </a:r>
            <a:endParaRPr lang="is-I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416328976"/>
              </p:ext>
            </p:extLst>
          </p:nvPr>
        </p:nvGraphicFramePr>
        <p:xfrm>
          <a:off x="6890608" y="1446211"/>
          <a:ext cx="4750530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645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592138" y="1616073"/>
            <a:ext cx="4789487" cy="4645025"/>
          </a:xfrm>
        </p:spPr>
        <p:txBody>
          <a:bodyPr/>
          <a:lstStyle/>
          <a:p>
            <a:r>
              <a:rPr lang="is-IS" dirty="0"/>
              <a:t>Aukin framlög til háskóla – stefnt að meðaltali OECD</a:t>
            </a:r>
          </a:p>
          <a:p>
            <a:r>
              <a:rPr lang="is-IS" dirty="0"/>
              <a:t>Aðgerðaáætlun um máltækni</a:t>
            </a:r>
          </a:p>
          <a:p>
            <a:r>
              <a:rPr lang="is-IS" dirty="0"/>
              <a:t>Hús </a:t>
            </a:r>
            <a:r>
              <a:rPr lang="is-IS" dirty="0" smtClean="0"/>
              <a:t>íslenskunnar rís</a:t>
            </a:r>
          </a:p>
          <a:p>
            <a:r>
              <a:rPr lang="is-IS" dirty="0" smtClean="0"/>
              <a:t>Framlög á hvern nemanda á framhalds- og háskólastigi hækka</a:t>
            </a:r>
          </a:p>
          <a:p>
            <a:r>
              <a:rPr lang="is-IS" dirty="0" smtClean="0"/>
              <a:t>Efling höfuðsafna</a:t>
            </a:r>
          </a:p>
          <a:p>
            <a:r>
              <a:rPr lang="is-IS" dirty="0" smtClean="0"/>
              <a:t>Styrkja faglega starfslauna- og verkefnasjóði listamanna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52413" y="5000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is-IS" dirty="0"/>
              <a:t>Útgjaldahlið </a:t>
            </a:r>
            <a:r>
              <a:rPr lang="is-IS" dirty="0" smtClean="0"/>
              <a:t>2019-2023: Mennta- </a:t>
            </a:r>
            <a:r>
              <a:rPr lang="is-IS" dirty="0"/>
              <a:t>og </a:t>
            </a:r>
            <a:r>
              <a:rPr lang="is-IS" dirty="0" smtClean="0"/>
              <a:t>menningarmál</a:t>
            </a:r>
            <a:endParaRPr lang="is-IS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235642520"/>
              </p:ext>
            </p:extLst>
          </p:nvPr>
        </p:nvGraphicFramePr>
        <p:xfrm>
          <a:off x="6210300" y="1628774"/>
          <a:ext cx="543083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599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470989" y="5124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Samgöngur og fjarskipti</a:t>
            </a:r>
            <a:endParaRPr lang="is-I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541337" y="1780090"/>
            <a:ext cx="6037263" cy="3325310"/>
          </a:xfrm>
        </p:spPr>
        <p:txBody>
          <a:bodyPr/>
          <a:lstStyle/>
          <a:p>
            <a:r>
              <a:rPr lang="is-IS" dirty="0" smtClean="0"/>
              <a:t>Uppbygging í vegamálum og öðrum samgönguinnviðum hraðað</a:t>
            </a:r>
          </a:p>
          <a:p>
            <a:r>
              <a:rPr lang="is-IS" dirty="0" err="1" smtClean="0"/>
              <a:t>Ljósleiðarvæðingu</a:t>
            </a:r>
            <a:r>
              <a:rPr lang="is-IS" dirty="0" smtClean="0"/>
              <a:t> Íslands lýkur 2020</a:t>
            </a:r>
          </a:p>
          <a:p>
            <a:r>
              <a:rPr lang="is-IS" dirty="0" smtClean="0"/>
              <a:t>Óreglulegar arðgreiðslur frá fjármálafyrirtækjum </a:t>
            </a:r>
            <a:r>
              <a:rPr lang="is-IS" dirty="0" err="1" smtClean="0"/>
              <a:t>nýttar</a:t>
            </a:r>
            <a:r>
              <a:rPr lang="is-IS" dirty="0" smtClean="0"/>
              <a:t> 2019-2021</a:t>
            </a:r>
          </a:p>
          <a:p>
            <a:r>
              <a:rPr lang="is-IS" dirty="0" smtClean="0"/>
              <a:t>Heildarframlög til uppbyggingar 124 </a:t>
            </a:r>
            <a:r>
              <a:rPr lang="is-IS" dirty="0" err="1" smtClean="0"/>
              <a:t>ma.kr</a:t>
            </a:r>
            <a:r>
              <a:rPr lang="is-IS" dirty="0" smtClean="0"/>
              <a:t>.</a:t>
            </a:r>
          </a:p>
          <a:p>
            <a:endParaRPr lang="is-I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347" y="2263896"/>
            <a:ext cx="4172107" cy="3542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0443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138" y="3750018"/>
            <a:ext cx="9811137" cy="914400"/>
          </a:xfrm>
        </p:spPr>
        <p:txBody>
          <a:bodyPr/>
          <a:lstStyle/>
          <a:p>
            <a:r>
              <a:rPr lang="is-IS" dirty="0"/>
              <a:t>Skuldastýring og lánsfjáröflun</a:t>
            </a:r>
          </a:p>
        </p:txBody>
      </p:sp>
    </p:spTree>
    <p:extLst>
      <p:ext uri="{BB962C8B-B14F-4D97-AF65-F5344CB8AC3E}">
        <p14:creationId xmlns:p14="http://schemas.microsoft.com/office/powerpoint/2010/main" val="3708698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65113" y="525463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00468C"/>
                </a:solidFill>
                <a:latin typeface="Corbel" panose="020B0503020204020204" pitchFamily="34" charset="0"/>
              </a:rPr>
              <a:t>Skuldir hins opinbera 2007 - 2023</a:t>
            </a:r>
            <a:br>
              <a:rPr lang="sv-SE" dirty="0">
                <a:solidFill>
                  <a:srgbClr val="00468C"/>
                </a:solidFill>
                <a:latin typeface="Corbel" panose="020B0503020204020204" pitchFamily="34" charset="0"/>
              </a:rPr>
            </a:br>
            <a:endParaRPr lang="is-IS" dirty="0">
              <a:latin typeface="Corbel" panose="020B0503020204020204" pitchFamily="34" charset="0"/>
            </a:endParaRPr>
          </a:p>
          <a:p>
            <a:endParaRPr lang="is-I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2703B918-614E-46A3-80D2-ED3FAC820B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911989"/>
              </p:ext>
            </p:extLst>
          </p:nvPr>
        </p:nvGraphicFramePr>
        <p:xfrm>
          <a:off x="1811338" y="1524000"/>
          <a:ext cx="8691562" cy="4883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4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fld id="{CA5FA01C-6A8C-8946-8068-AFA453C70E1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50838" y="546654"/>
            <a:ext cx="9829800" cy="914400"/>
          </a:xfrm>
        </p:spPr>
        <p:txBody>
          <a:bodyPr/>
          <a:lstStyle/>
          <a:p>
            <a:pPr marL="0" indent="0">
              <a:buNone/>
            </a:pPr>
            <a:r>
              <a:rPr lang="sv-SE" dirty="0">
                <a:solidFill>
                  <a:srgbClr val="00468C"/>
                </a:solidFill>
                <a:latin typeface="Corbel" panose="020B0503020204020204" pitchFamily="34" charset="0"/>
              </a:rPr>
              <a:t>Vaxtajöfnuður 2017 - 2023</a:t>
            </a:r>
            <a:br>
              <a:rPr lang="sv-SE" dirty="0">
                <a:solidFill>
                  <a:srgbClr val="00468C"/>
                </a:solidFill>
                <a:latin typeface="Corbel" panose="020B0503020204020204" pitchFamily="34" charset="0"/>
              </a:rPr>
            </a:br>
            <a:endParaRPr lang="is-IS" dirty="0">
              <a:latin typeface="Corbel" panose="020B0503020204020204" pitchFamily="34" charset="0"/>
            </a:endParaRPr>
          </a:p>
          <a:p>
            <a:endParaRPr lang="is-IS" dirty="0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xmlns="" id="{FF666B70-FD19-403F-BB86-4CF530BF0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118850"/>
              </p:ext>
            </p:extLst>
          </p:nvPr>
        </p:nvGraphicFramePr>
        <p:xfrm>
          <a:off x="1356075" y="1461054"/>
          <a:ext cx="9231179" cy="47426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32482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27038" y="5124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Umhverfismál</a:t>
            </a:r>
            <a:endParaRPr lang="is-I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669755" y="1485011"/>
            <a:ext cx="6027440" cy="4753863"/>
          </a:xfrm>
        </p:spPr>
        <p:txBody>
          <a:bodyPr/>
          <a:lstStyle/>
          <a:p>
            <a:r>
              <a:rPr lang="is-IS" dirty="0" smtClean="0"/>
              <a:t>Framlög til umhverfismála </a:t>
            </a:r>
            <a:r>
              <a:rPr lang="is-IS" b="1" dirty="0" smtClean="0"/>
              <a:t>hækka um 35%</a:t>
            </a:r>
            <a:r>
              <a:rPr lang="is-IS" dirty="0" smtClean="0"/>
              <a:t>  yfir tímabilið frá árinu 2017</a:t>
            </a:r>
          </a:p>
          <a:p>
            <a:r>
              <a:rPr lang="is-IS" dirty="0" smtClean="0"/>
              <a:t>Unnið að stofnun  </a:t>
            </a:r>
            <a:r>
              <a:rPr lang="is-IS" b="1" dirty="0" smtClean="0"/>
              <a:t>miðhálendisþjóðgarðs</a:t>
            </a:r>
          </a:p>
          <a:p>
            <a:r>
              <a:rPr lang="is-IS" b="1" dirty="0" smtClean="0"/>
              <a:t>Uppbygging </a:t>
            </a:r>
            <a:r>
              <a:rPr lang="is-IS" dirty="0" smtClean="0"/>
              <a:t>á fjölsóttum </a:t>
            </a:r>
            <a:r>
              <a:rPr lang="is-IS" b="1" dirty="0" smtClean="0"/>
              <a:t>ferðamannastöðum</a:t>
            </a:r>
          </a:p>
          <a:p>
            <a:r>
              <a:rPr lang="is-IS" dirty="0" smtClean="0"/>
              <a:t>Myndarlegur stuðningur til </a:t>
            </a:r>
            <a:r>
              <a:rPr lang="is-IS" b="1" dirty="0" smtClean="0"/>
              <a:t>landvörslu</a:t>
            </a:r>
          </a:p>
          <a:p>
            <a:r>
              <a:rPr lang="is-IS" dirty="0" smtClean="0"/>
              <a:t>Aukin framlög til að </a:t>
            </a:r>
            <a:r>
              <a:rPr lang="is-IS" b="1" dirty="0" smtClean="0"/>
              <a:t>draga </a:t>
            </a:r>
            <a:r>
              <a:rPr lang="is-IS" b="1" dirty="0" err="1" smtClean="0"/>
              <a:t>úr</a:t>
            </a:r>
            <a:r>
              <a:rPr lang="is-IS" b="1" dirty="0" smtClean="0"/>
              <a:t> losun </a:t>
            </a:r>
            <a:r>
              <a:rPr lang="is-IS" dirty="0" smtClean="0"/>
              <a:t>gróðurhúsalofttegunda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1358456"/>
            <a:ext cx="470535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31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41338" y="4997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19% aukning til heilbrigðismála</a:t>
            </a:r>
            <a:endParaRPr lang="is-IS" b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769937" y="1873249"/>
            <a:ext cx="8286252" cy="1988639"/>
          </a:xfrm>
        </p:spPr>
        <p:txBody>
          <a:bodyPr/>
          <a:lstStyle/>
          <a:p>
            <a:r>
              <a:rPr lang="is-IS" dirty="0" smtClean="0"/>
              <a:t>Framlög aukin að raungildi um 40 </a:t>
            </a:r>
            <a:r>
              <a:rPr lang="is-IS" dirty="0" err="1" smtClean="0"/>
              <a:t>ma.kr</a:t>
            </a:r>
            <a:r>
              <a:rPr lang="is-IS" dirty="0" smtClean="0"/>
              <a:t>. </a:t>
            </a:r>
            <a:r>
              <a:rPr lang="is-IS" dirty="0"/>
              <a:t>á</a:t>
            </a:r>
            <a:r>
              <a:rPr lang="is-IS" dirty="0" smtClean="0"/>
              <a:t> tímabilinu</a:t>
            </a:r>
          </a:p>
          <a:p>
            <a:r>
              <a:rPr lang="is-IS" dirty="0" smtClean="0"/>
              <a:t>Sérstök áhersla á </a:t>
            </a:r>
            <a:r>
              <a:rPr lang="is-IS" b="1" dirty="0" smtClean="0"/>
              <a:t>geðheilbrigðismál</a:t>
            </a:r>
          </a:p>
          <a:p>
            <a:r>
              <a:rPr lang="is-IS" b="1" dirty="0"/>
              <a:t>Lægri greiðsluþátttaka </a:t>
            </a:r>
            <a:r>
              <a:rPr lang="is-IS" dirty="0"/>
              <a:t>sjúklinga</a:t>
            </a:r>
          </a:p>
          <a:p>
            <a:r>
              <a:rPr lang="is-IS" dirty="0"/>
              <a:t>Uppbygging </a:t>
            </a:r>
            <a:r>
              <a:rPr lang="is-IS" b="1" dirty="0"/>
              <a:t>nýs Landspítala</a:t>
            </a:r>
          </a:p>
          <a:p>
            <a:r>
              <a:rPr lang="is-IS" dirty="0" smtClean="0"/>
              <a:t>Efling </a:t>
            </a:r>
            <a:r>
              <a:rPr lang="is-IS" b="1" dirty="0" smtClean="0"/>
              <a:t>heilsugæslunnar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240794" y="2732568"/>
            <a:ext cx="1756859" cy="3333528"/>
            <a:chOff x="8060033" y="2732568"/>
            <a:chExt cx="1756859" cy="3333528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60033" y="2732568"/>
              <a:ext cx="1756859" cy="3333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" name="Straight Connector 2"/>
            <p:cNvCxnSpPr/>
            <p:nvPr/>
          </p:nvCxnSpPr>
          <p:spPr>
            <a:xfrm flipH="1">
              <a:off x="9579404" y="5092993"/>
              <a:ext cx="128654" cy="919938"/>
            </a:xfrm>
            <a:prstGeom prst="line">
              <a:avLst/>
            </a:prstGeom>
            <a:ln w="762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987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39738" y="5124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Almanna- og réttaröryggi</a:t>
            </a:r>
            <a:endParaRPr lang="is-I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581401" y="1663138"/>
            <a:ext cx="6206928" cy="4753863"/>
          </a:xfrm>
        </p:spPr>
        <p:txBody>
          <a:bodyPr/>
          <a:lstStyle/>
          <a:p>
            <a:r>
              <a:rPr lang="is-IS" dirty="0" smtClean="0"/>
              <a:t>Ráðist í fjölmargar aðgerðir til að </a:t>
            </a:r>
            <a:r>
              <a:rPr lang="is-IS" b="1" dirty="0" smtClean="0"/>
              <a:t>styrkja </a:t>
            </a:r>
            <a:r>
              <a:rPr lang="is-IS" b="1" dirty="0" err="1" smtClean="0"/>
              <a:t>löggæslu</a:t>
            </a:r>
            <a:endParaRPr lang="is-IS" b="1" dirty="0" smtClean="0"/>
          </a:p>
          <a:p>
            <a:r>
              <a:rPr lang="is-IS" dirty="0" smtClean="0"/>
              <a:t>Efla </a:t>
            </a:r>
            <a:r>
              <a:rPr lang="is-IS" dirty="0"/>
              <a:t>enn frekar rannsóknir </a:t>
            </a:r>
            <a:r>
              <a:rPr lang="is-IS" b="1" dirty="0"/>
              <a:t>kynferðisbrotamála</a:t>
            </a:r>
            <a:r>
              <a:rPr lang="is-IS" dirty="0"/>
              <a:t> og meðferð réttarkerfinu</a:t>
            </a:r>
          </a:p>
          <a:p>
            <a:r>
              <a:rPr lang="is-IS" dirty="0" smtClean="0"/>
              <a:t>Aðgerðir gegn </a:t>
            </a:r>
            <a:r>
              <a:rPr lang="is-IS" b="1" dirty="0" err="1" smtClean="0"/>
              <a:t>fíkniefnavá</a:t>
            </a:r>
            <a:endParaRPr lang="is-IS" b="1" dirty="0" smtClean="0"/>
          </a:p>
          <a:p>
            <a:r>
              <a:rPr lang="is-IS" dirty="0" smtClean="0"/>
              <a:t>Efling </a:t>
            </a:r>
            <a:r>
              <a:rPr lang="is-IS" b="1" dirty="0" smtClean="0"/>
              <a:t>landamæravörslu</a:t>
            </a:r>
          </a:p>
          <a:p>
            <a:r>
              <a:rPr lang="is-IS" dirty="0" smtClean="0"/>
              <a:t>Styrkja starfsemi </a:t>
            </a:r>
            <a:r>
              <a:rPr lang="is-IS" b="1" dirty="0" smtClean="0"/>
              <a:t>Persónuverndar</a:t>
            </a:r>
          </a:p>
          <a:p>
            <a:endParaRPr lang="is-I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580" y="2207732"/>
            <a:ext cx="3490170" cy="2251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772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5138" y="537897"/>
            <a:ext cx="9829800" cy="591959"/>
          </a:xfrm>
        </p:spPr>
        <p:txBody>
          <a:bodyPr/>
          <a:lstStyle/>
          <a:p>
            <a:pPr marL="0" indent="0">
              <a:buNone/>
            </a:pPr>
            <a:r>
              <a:rPr lang="is-IS" b="0" dirty="0" smtClean="0"/>
              <a:t>Mennta- og menningarmál</a:t>
            </a:r>
            <a:endParaRPr lang="is-I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719138" y="1842342"/>
            <a:ext cx="9936163" cy="981941"/>
          </a:xfrm>
        </p:spPr>
        <p:txBody>
          <a:bodyPr/>
          <a:lstStyle/>
          <a:p>
            <a:r>
              <a:rPr lang="is-IS" dirty="0" smtClean="0"/>
              <a:t>Aukin framlög til háskóla – stefnt að meðaltali OECD</a:t>
            </a:r>
          </a:p>
          <a:p>
            <a:r>
              <a:rPr lang="is-IS" dirty="0"/>
              <a:t>Framlög á hvern nemanda á framhalds- háskólastigi hækka</a:t>
            </a:r>
          </a:p>
          <a:p>
            <a:r>
              <a:rPr lang="is-IS" dirty="0" smtClean="0"/>
              <a:t>Aðgerðaáætlun um </a:t>
            </a:r>
            <a:r>
              <a:rPr lang="is-IS" b="1" dirty="0" smtClean="0"/>
              <a:t>máltækni</a:t>
            </a:r>
          </a:p>
          <a:p>
            <a:r>
              <a:rPr lang="is-IS" b="1" dirty="0" smtClean="0"/>
              <a:t>Hús </a:t>
            </a:r>
            <a:r>
              <a:rPr lang="is-IS" b="1" dirty="0"/>
              <a:t>íslenskunnar </a:t>
            </a:r>
            <a:r>
              <a:rPr lang="is-IS" b="1" dirty="0" smtClean="0"/>
              <a:t>rís</a:t>
            </a:r>
          </a:p>
          <a:p>
            <a:r>
              <a:rPr lang="is-IS" dirty="0" smtClean="0"/>
              <a:t>Efling </a:t>
            </a:r>
            <a:r>
              <a:rPr lang="is-IS" b="1" dirty="0" smtClean="0"/>
              <a:t>höfuðsafna</a:t>
            </a:r>
          </a:p>
          <a:p>
            <a:endParaRPr lang="is-IS" dirty="0"/>
          </a:p>
        </p:txBody>
      </p:sp>
      <p:grpSp>
        <p:nvGrpSpPr>
          <p:cNvPr id="5" name="Group 4"/>
          <p:cNvGrpSpPr/>
          <p:nvPr/>
        </p:nvGrpSpPr>
        <p:grpSpPr>
          <a:xfrm>
            <a:off x="6870700" y="3050738"/>
            <a:ext cx="3683001" cy="2801001"/>
            <a:chOff x="8197850" y="3595688"/>
            <a:chExt cx="2857500" cy="2486025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97850" y="3595688"/>
              <a:ext cx="2857500" cy="2486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8268881" y="5561254"/>
              <a:ext cx="918388" cy="47100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s-IS"/>
            </a:p>
          </p:txBody>
        </p:sp>
      </p:grpSp>
    </p:spTree>
    <p:extLst>
      <p:ext uri="{BB962C8B-B14F-4D97-AF65-F5344CB8AC3E}">
        <p14:creationId xmlns:p14="http://schemas.microsoft.com/office/powerpoint/2010/main" val="40946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jaEfn_PPT-Master-Template">
  <a:themeElements>
    <a:clrScheme name="Custom 1">
      <a:dk1>
        <a:srgbClr val="00468C"/>
      </a:dk1>
      <a:lt1>
        <a:srgbClr val="FEFFFF"/>
      </a:lt1>
      <a:dk2>
        <a:srgbClr val="00468C"/>
      </a:dk2>
      <a:lt2>
        <a:srgbClr val="DCDDD4"/>
      </a:lt2>
      <a:accent1>
        <a:srgbClr val="00468C"/>
      </a:accent1>
      <a:accent2>
        <a:srgbClr val="BA0000"/>
      </a:accent2>
      <a:accent3>
        <a:srgbClr val="F3C959"/>
      </a:accent3>
      <a:accent4>
        <a:srgbClr val="008E00"/>
      </a:accent4>
      <a:accent5>
        <a:srgbClr val="FF9300"/>
      </a:accent5>
      <a:accent6>
        <a:srgbClr val="935100"/>
      </a:accent6>
      <a:hlink>
        <a:srgbClr val="00468C"/>
      </a:hlink>
      <a:folHlink>
        <a:srgbClr val="954F72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jaEfn_PPT-Master-Template" id="{D0F7A5F9-A511-0A43-944A-8587003B8D4D}" vid="{09283B94-6073-BE45-9D4B-4D1F764FA0C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FjaEfn_PPT-Master-Template</Template>
  <TotalTime>11153</TotalTime>
  <Words>2521</Words>
  <Application>Microsoft Office PowerPoint</Application>
  <PresentationFormat>Custom</PresentationFormat>
  <Paragraphs>570</Paragraphs>
  <Slides>52</Slides>
  <Notes>16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FjaEfn_PPT-Master-Template</vt:lpstr>
      <vt:lpstr>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Elva Björk Sverrisdóttir</dc:creator>
  <cp:lastModifiedBy>Páll Ásgeir Guðmundsson</cp:lastModifiedBy>
  <cp:revision>538</cp:revision>
  <cp:lastPrinted>2017-12-07T10:54:06Z</cp:lastPrinted>
  <dcterms:created xsi:type="dcterms:W3CDTF">2017-06-06T11:35:18Z</dcterms:created>
  <dcterms:modified xsi:type="dcterms:W3CDTF">2018-04-04T16:09:34Z</dcterms:modified>
</cp:coreProperties>
</file>